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4" name="Author and Date"/>
          <p:cNvSpPr txBox="1"/>
          <p:nvPr>
            <p:ph type="body" sz="quarter" idx="21"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5"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6"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01"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9" name="Fact information"/>
          <p:cNvSpPr txBox="1"/>
          <p:nvPr>
            <p:ph type="body" sz="quarter" idx="21"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10"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8"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19"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pPr/>
            <a:r>
              <a:t>“Notable Quote”</a:t>
            </a:r>
          </a:p>
          <a:p>
            <a:pPr lvl="1"/>
            <a:r>
              <a:t/>
            </a:r>
          </a:p>
          <a:p>
            <a:pPr lvl="2"/>
            <a:r>
              <a:t/>
            </a:r>
          </a:p>
          <a:p>
            <a:pPr lvl="3"/>
            <a:r>
              <a:t/>
            </a:r>
          </a:p>
          <a:p>
            <a:pPr lvl="4"/>
            <a:r>
              <a:t/>
            </a:r>
          </a:p>
        </p:txBody>
      </p:sp>
      <p:sp>
        <p:nvSpPr>
          <p:cNvPr id="120"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27" name="Sea against sky at sunset 2"/>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8" name="Sea against sky at sunset 1"/>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9" name="Beach and sea at sunset"/>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30"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37" name="beach and sea at sunset"/>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8"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4" name="Beach and sea at sunset"/>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5"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6"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4572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9144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13716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182880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7" name="Author and Date"/>
          <p:cNvSpPr txBox="1"/>
          <p:nvPr>
            <p:ph type="body" sz="quarter" idx="22"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8"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5"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6" name="Sea against sky at sunset"/>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7"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457200" algn="ctr" defTabSz="825500">
              <a:lnSpc>
                <a:spcPct val="100000"/>
              </a:lnSpc>
              <a:spcBef>
                <a:spcPts val="0"/>
              </a:spcBef>
              <a:buSzTx/>
              <a:buNone/>
              <a:defRPr spc="-44">
                <a:latin typeface="Graphik Semibold"/>
                <a:ea typeface="Graphik Semibold"/>
                <a:cs typeface="Graphik Semibold"/>
                <a:sym typeface="Graphik Semibold"/>
              </a:defRPr>
            </a:lvl2pPr>
            <a:lvl3pPr marL="0" indent="914400" algn="ctr" defTabSz="825500">
              <a:lnSpc>
                <a:spcPct val="100000"/>
              </a:lnSpc>
              <a:spcBef>
                <a:spcPts val="0"/>
              </a:spcBef>
              <a:buSzTx/>
              <a:buNone/>
              <a:defRPr spc="-44">
                <a:latin typeface="Graphik Semibold"/>
                <a:ea typeface="Graphik Semibold"/>
                <a:cs typeface="Graphik Semibold"/>
                <a:sym typeface="Graphik Semibold"/>
              </a:defRPr>
            </a:lvl3pPr>
            <a:lvl4pPr marL="0" indent="1371600" algn="ctr" defTabSz="825500">
              <a:lnSpc>
                <a:spcPct val="100000"/>
              </a:lnSpc>
              <a:spcBef>
                <a:spcPts val="0"/>
              </a:spcBef>
              <a:buSzTx/>
              <a:buNone/>
              <a:defRPr spc="-44">
                <a:latin typeface="Graphik Semibold"/>
                <a:ea typeface="Graphik Semibold"/>
                <a:cs typeface="Graphik Semibold"/>
                <a:sym typeface="Graphik Semibold"/>
              </a:defRPr>
            </a:lvl4pPr>
            <a:lvl5pPr marL="0" indent="182880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5" name="Slide Title"/>
          <p:cNvSpPr txBox="1"/>
          <p:nvPr>
            <p:ph type="title" hasCustomPrompt="1"/>
          </p:nvPr>
        </p:nvSpPr>
        <p:spPr>
          <a:prstGeom prst="rect">
            <a:avLst/>
          </a:prstGeom>
        </p:spPr>
        <p:txBody>
          <a:bodyPr/>
          <a:lstStyle/>
          <a:p>
            <a:pPr/>
            <a:r>
              <a:t>Slide Title</a:t>
            </a:r>
          </a:p>
        </p:txBody>
      </p:sp>
      <p:sp>
        <p:nvSpPr>
          <p:cNvPr id="46"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7"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5"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6"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3"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4" name="Sea against sky at sunset"/>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5" name="Slide Subtitle"/>
          <p:cNvSpPr txBox="1"/>
          <p:nvPr>
            <p:ph type="body" sz="quarter" idx="22"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6"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7"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4"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2" name="Slide Title"/>
          <p:cNvSpPr txBox="1"/>
          <p:nvPr>
            <p:ph type="title" hasCustomPrompt="1"/>
          </p:nvPr>
        </p:nvSpPr>
        <p:spPr>
          <a:prstGeom prst="rect">
            <a:avLst/>
          </a:prstGeom>
        </p:spPr>
        <p:txBody>
          <a:bodyPr/>
          <a:lstStyle/>
          <a:p>
            <a:pPr/>
            <a:r>
              <a:t>Slide Title</a:t>
            </a:r>
          </a:p>
        </p:txBody>
      </p:sp>
      <p:sp>
        <p:nvSpPr>
          <p:cNvPr id="83" name="Slide Subtitle"/>
          <p:cNvSpPr txBox="1"/>
          <p:nvPr>
            <p:ph type="body" sz="quarter" idx="21"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91" name="Agenda Title"/>
          <p:cNvSpPr txBox="1"/>
          <p:nvPr>
            <p:ph type="title" hasCustomPrompt="1"/>
          </p:nvPr>
        </p:nvSpPr>
        <p:spPr>
          <a:prstGeom prst="rect">
            <a:avLst/>
          </a:prstGeom>
        </p:spPr>
        <p:txBody>
          <a:bodyPr/>
          <a:lstStyle/>
          <a:p>
            <a:pPr/>
            <a:r>
              <a:t>Agenda Title</a:t>
            </a:r>
          </a:p>
        </p:txBody>
      </p:sp>
      <p:sp>
        <p:nvSpPr>
          <p:cNvPr id="92"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457200" defTabSz="825500">
              <a:lnSpc>
                <a:spcPct val="100000"/>
              </a:lnSpc>
              <a:buSzTx/>
              <a:buNone/>
              <a:defRPr spc="-136" sz="6800">
                <a:latin typeface="Canela Deck Regular"/>
                <a:ea typeface="Canela Deck Regular"/>
                <a:cs typeface="Canela Deck Regular"/>
                <a:sym typeface="Canela Deck Regular"/>
              </a:defRPr>
            </a:lvl2pPr>
            <a:lvl3pPr marL="0" indent="914400" defTabSz="825500">
              <a:lnSpc>
                <a:spcPct val="100000"/>
              </a:lnSpc>
              <a:buSzTx/>
              <a:buNone/>
              <a:defRPr spc="-136" sz="6800">
                <a:latin typeface="Canela Deck Regular"/>
                <a:ea typeface="Canela Deck Regular"/>
                <a:cs typeface="Canela Deck Regular"/>
                <a:sym typeface="Canela Deck Regular"/>
              </a:defRPr>
            </a:lvl3pPr>
            <a:lvl4pPr marL="0" indent="1371600" defTabSz="825500">
              <a:lnSpc>
                <a:spcPct val="100000"/>
              </a:lnSpc>
              <a:buSzTx/>
              <a:buNone/>
              <a:defRPr spc="-136" sz="6800">
                <a:latin typeface="Canela Deck Regular"/>
                <a:ea typeface="Canela Deck Regular"/>
                <a:cs typeface="Canela Deck Regular"/>
                <a:sym typeface="Canela Deck Regular"/>
              </a:defRPr>
            </a:lvl4pPr>
            <a:lvl5pPr marL="0" indent="182880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3" name="Agenda Subtitle"/>
          <p:cNvSpPr txBox="1"/>
          <p:nvPr>
            <p:ph type="body" sz="quarter" idx="21"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9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hyperlink" Target="mailto:pandith@tcd.ie" TargetMode="External"/><Relationship Id="rId3" Type="http://schemas.openxmlformats.org/officeDocument/2006/relationships/hyperlink" Target="https://harshp.com/research/presentations" TargetMode="External"/><Relationship Id="rId4" Type="http://schemas.openxmlformats.org/officeDocument/2006/relationships/image" Target="../media/image1.ti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pPr/>
            <a:fld id="{86CB4B4D-7CA3-9044-876B-883B54F8677D}" type="slidenum"/>
          </a:p>
        </p:txBody>
      </p:sp>
      <p:grpSp>
        <p:nvGrpSpPr>
          <p:cNvPr id="7" name="Group"/>
          <p:cNvGrpSpPr/>
          <p:nvPr/>
        </p:nvGrpSpPr>
        <p:grpSpPr>
          <a:xfrm>
            <a:off x="127267" y="106663"/>
            <a:ext cx="23037533" cy="13407887"/>
            <a:chOff x="0" y="0"/>
            <a:chExt cx="23037531" cy="13407884"/>
          </a:xfrm>
        </p:grpSpPr>
        <p:sp>
          <p:nvSpPr>
            <p:cNvPr id="5" name="GDPR - Regulating Processing of Personal Data | 20 December 2021 | Trinity College Dublin  || Harshvardhan J. Pandit | pandith@tcd.ie | @coolharsh55  || slides at: https://harshp.com/research/presentations"/>
            <p:cNvSpPr txBox="1"/>
            <p:nvPr/>
          </p:nvSpPr>
          <p:spPr>
            <a:xfrm>
              <a:off x="1091933" y="12925926"/>
              <a:ext cx="21945599" cy="4819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defTabSz="817244">
                <a:lnSpc>
                  <a:spcPct val="100000"/>
                </a:lnSpc>
                <a:defRPr spc="-17" sz="1782">
                  <a:latin typeface="Graphik Medium"/>
                  <a:ea typeface="Graphik Medium"/>
                  <a:cs typeface="Graphik Medium"/>
                  <a:sym typeface="Graphik Medium"/>
                </a:defRPr>
              </a:pPr>
              <a:r>
                <a:t>GDPR - Regulating Processing of Personal Data | 20 December 2021 | Trinity College Dublin  || Harshvardhan J. Pandit | </a:t>
              </a:r>
              <a:r>
                <a:rPr u="sng">
                  <a:hlinkClick r:id="rId2" invalidUrl="" action="" tgtFrame="" tooltip="" history="1" highlightClick="0" endSnd="0"/>
                </a:rPr>
                <a:t>pandith@tcd.ie</a:t>
              </a:r>
              <a:r>
                <a:t> | @coolharsh55  || slides at: </a:t>
              </a:r>
              <a:r>
                <a:rPr u="sng">
                  <a:hlinkClick r:id="rId3" invalidUrl="" action="" tgtFrame="" tooltip="" history="1" highlightClick="0" endSnd="0"/>
                </a:rPr>
                <a:t>https://harshp.com/research/presentations</a:t>
              </a:r>
              <a:r>
                <a:t> </a:t>
              </a:r>
            </a:p>
          </p:txBody>
        </p:sp>
        <p:pic>
          <p:nvPicPr>
            <p:cNvPr id="6" name="Image" descr="Image"/>
            <p:cNvPicPr>
              <a:picLocks noChangeAspect="1"/>
            </p:cNvPicPr>
            <p:nvPr/>
          </p:nvPicPr>
          <p:blipFill>
            <a:blip r:embed="rId4">
              <a:extLst/>
            </a:blip>
            <a:stretch>
              <a:fillRect/>
            </a:stretch>
          </p:blipFill>
          <p:spPr>
            <a:xfrm>
              <a:off x="0" y="0"/>
              <a:ext cx="1666640" cy="583117"/>
            </a:xfrm>
            <a:prstGeom prst="rect">
              <a:avLst/>
            </a:prstGeom>
            <a:ln w="12700" cap="flat">
              <a:noFill/>
              <a:miter lim="400000"/>
            </a:ln>
            <a:effectLst/>
          </p:spPr>
        </p:pic>
      </p:gr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andith@tcd.ie" TargetMode="External"/><Relationship Id="rId3" Type="http://schemas.openxmlformats.org/officeDocument/2006/relationships/hyperlink" Target="https://harshp.com/research/presentations" TargetMode="External"/><Relationship Id="rId4"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w3.org/ns/dpv" TargetMode="External"/><Relationship Id="rId3"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hyperlink" Target="https://harshp.com/research/publications/010-gdpr-data-interoperability-model"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eur-lex.europa.eu/eli/reg/2016/679/oj"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s://www.facebook.com/about/privacy/update" TargetMode="External"/><Relationship Id="rId6" Type="http://schemas.openxmlformats.org/officeDocument/2006/relationships/hyperlink" Target="https://www.facebook.com/legal/terms/update"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tif"/><Relationship Id="rId3" Type="http://schemas.openxmlformats.org/officeDocument/2006/relationships/hyperlink" Target="https://w3.org/ns/dpv" TargetMode="External"/><Relationship Id="rId4" Type="http://schemas.openxmlformats.org/officeDocument/2006/relationships/image" Target="../media/image11.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 Id="rId3" Type="http://schemas.openxmlformats.org/officeDocument/2006/relationships/hyperlink" Target="https://openscience.adaptcentre.ie/privacy-policy/personalise/demo/policy.html"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brianlunch.github.io/ConsentAnnotationToolSite/#/study/" TargetMode="External"/><Relationship Id="rId3" Type="http://schemas.openxmlformats.org/officeDocument/2006/relationships/image" Target="../media/image15.png"/><Relationship Id="rId4"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andith@tcd.ie" TargetMode="External"/><Relationship Id="rId3" Type="http://schemas.openxmlformats.org/officeDocument/2006/relationships/hyperlink" Target="https://harshp.com/research/presentations" TargetMode="External"/><Relationship Id="rId4"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mailto:pandith@tcd.ie"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Harshvardhan J. Pandit…"/>
          <p:cNvSpPr txBox="1"/>
          <p:nvPr>
            <p:ph type="body" idx="21"/>
          </p:nvPr>
        </p:nvSpPr>
        <p:spPr>
          <a:xfrm>
            <a:off x="1219200" y="9033123"/>
            <a:ext cx="21945599" cy="3558830"/>
          </a:xfrm>
          <a:prstGeom prst="rect">
            <a:avLst/>
          </a:prstGeom>
          <a:extLst>
            <a:ext uri="{C572A759-6A51-4108-AA02-DFA0A04FC94B}">
              <ma14:wrappingTextBoxFlag xmlns:ma14="http://schemas.microsoft.com/office/mac/drawingml/2011/main" val="1"/>
            </a:ext>
          </a:extLst>
        </p:spPr>
        <p:txBody>
          <a:bodyPr/>
          <a:lstStyle/>
          <a:p>
            <a:pPr>
              <a:defRPr b="1" spc="-36" sz="3600" u="sng">
                <a:latin typeface="Graphik"/>
                <a:ea typeface="Graphik"/>
                <a:cs typeface="Graphik"/>
                <a:sym typeface="Graphik"/>
              </a:defRPr>
            </a:pPr>
            <a:r>
              <a:t>Harshvardhan J. Pandit </a:t>
            </a:r>
          </a:p>
          <a:p>
            <a:pPr>
              <a:defRPr spc="-32" sz="3200"/>
            </a:pPr>
            <a:r>
              <a:rPr u="sng">
                <a:hlinkClick r:id="rId2" invalidUrl="" action="" tgtFrame="" tooltip="" history="1" highlightClick="0" endSnd="0"/>
              </a:rPr>
              <a:t>pandith@tcd.ie</a:t>
            </a:r>
            <a:r>
              <a:t> | @coolharsh55</a:t>
            </a:r>
          </a:p>
          <a:p>
            <a:pPr>
              <a:defRPr spc="-32" sz="3200"/>
            </a:pPr>
          </a:p>
          <a:p>
            <a:pPr>
              <a:defRPr spc="-32" sz="3200"/>
            </a:pPr>
            <a:r>
              <a:t>Regulating Big Tech - Utrecht Uni. | 20 December 2021 | Online/Virtual</a:t>
            </a:r>
          </a:p>
          <a:p>
            <a:pPr>
              <a:defRPr spc="-32" sz="3200"/>
            </a:pPr>
            <a:r>
              <a:t>Slides available at: </a:t>
            </a:r>
            <a:r>
              <a:rPr u="sng">
                <a:hlinkClick r:id="rId3" invalidUrl="" action="" tgtFrame="" tooltip="" history="1" highlightClick="0" endSnd="0"/>
              </a:rPr>
              <a:t>https://harshp.com/research/presentations</a:t>
            </a:r>
            <a:r>
              <a:t> </a:t>
            </a:r>
          </a:p>
        </p:txBody>
      </p:sp>
      <p:sp>
        <p:nvSpPr>
          <p:cNvPr id="162" name="Regulating Processing of Personal Data"/>
          <p:cNvSpPr txBox="1"/>
          <p:nvPr>
            <p:ph type="ctrTitle"/>
          </p:nvPr>
        </p:nvSpPr>
        <p:spPr>
          <a:prstGeom prst="rect">
            <a:avLst/>
          </a:prstGeom>
        </p:spPr>
        <p:txBody>
          <a:bodyPr/>
          <a:lstStyle/>
          <a:p>
            <a:pPr lvl="1" indent="429768" defTabSz="2292095">
              <a:defRPr spc="-120" sz="12032"/>
            </a:pPr>
            <a:r>
              <a:t>Regulating Processing of Personal Data</a:t>
            </a:r>
          </a:p>
        </p:txBody>
      </p:sp>
      <p:sp>
        <p:nvSpPr>
          <p:cNvPr id="163" name="GDPR"/>
          <p:cNvSpPr txBox="1"/>
          <p:nvPr>
            <p:ph type="subTitle" sz="quarter" idx="1"/>
          </p:nvPr>
        </p:nvSpPr>
        <p:spPr>
          <a:xfrm>
            <a:off x="1219200" y="3017794"/>
            <a:ext cx="21945600" cy="2250594"/>
          </a:xfrm>
          <a:prstGeom prst="rect">
            <a:avLst/>
          </a:prstGeom>
        </p:spPr>
        <p:txBody>
          <a:bodyPr/>
          <a:lstStyle/>
          <a:p>
            <a:pPr/>
            <a:r>
              <a:t>GDPR</a:t>
            </a:r>
          </a:p>
        </p:txBody>
      </p:sp>
      <p:pic>
        <p:nvPicPr>
          <p:cNvPr id="164" name="Image" descr="Image"/>
          <p:cNvPicPr>
            <a:picLocks noChangeAspect="1"/>
          </p:cNvPicPr>
          <p:nvPr/>
        </p:nvPicPr>
        <p:blipFill>
          <a:blip r:embed="rId4">
            <a:extLst/>
          </a:blip>
          <a:stretch>
            <a:fillRect/>
          </a:stretch>
        </p:blipFill>
        <p:spPr>
          <a:xfrm>
            <a:off x="249019" y="12905810"/>
            <a:ext cx="1666641" cy="583118"/>
          </a:xfrm>
          <a:prstGeom prst="rect">
            <a:avLst/>
          </a:prstGeom>
          <a:ln w="12700">
            <a:miter lim="400000"/>
          </a:ln>
        </p:spPr>
      </p:pic>
      <p:sp>
        <p:nvSpPr>
          <p:cNvPr id="165" name="Slide Number"/>
          <p:cNvSpPr txBox="1"/>
          <p:nvPr>
            <p:ph type="sldNum" sz="quarter" idx="2"/>
          </p:nvPr>
        </p:nvSpPr>
        <p:spPr>
          <a:xfrm>
            <a:off x="12087986" y="12700000"/>
            <a:ext cx="21564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Personal Data: Sensitive, and Special"/>
          <p:cNvSpPr txBox="1"/>
          <p:nvPr>
            <p:ph type="title"/>
          </p:nvPr>
        </p:nvSpPr>
        <p:spPr>
          <a:prstGeom prst="rect">
            <a:avLst/>
          </a:prstGeom>
        </p:spPr>
        <p:txBody>
          <a:bodyPr/>
          <a:lstStyle/>
          <a:p>
            <a:pPr/>
            <a:r>
              <a:t>Personal Data: Sensitive, and Special</a:t>
            </a:r>
          </a:p>
        </p:txBody>
      </p:sp>
      <p:sp>
        <p:nvSpPr>
          <p:cNvPr id="233" name="Sensitive:…"/>
          <p:cNvSpPr txBox="1"/>
          <p:nvPr>
            <p:ph type="body" sz="half" idx="1"/>
          </p:nvPr>
        </p:nvSpPr>
        <p:spPr>
          <a:xfrm>
            <a:off x="1219200" y="4013200"/>
            <a:ext cx="15278104" cy="8385548"/>
          </a:xfrm>
          <a:prstGeom prst="rect">
            <a:avLst/>
          </a:prstGeom>
        </p:spPr>
        <p:txBody>
          <a:bodyPr/>
          <a:lstStyle/>
          <a:p>
            <a:pPr defTabSz="726440">
              <a:spcBef>
                <a:spcPts val="2100"/>
              </a:spcBef>
              <a:defRPr spc="-119" sz="5984"/>
            </a:pPr>
            <a:r>
              <a:rPr>
                <a:latin typeface="Canela Deck Bold"/>
                <a:ea typeface="Canela Deck Bold"/>
                <a:cs typeface="Canela Deck Bold"/>
                <a:sym typeface="Canela Deck Bold"/>
              </a:rPr>
              <a:t>Sensitive:</a:t>
            </a:r>
            <a:r>
              <a:t> </a:t>
            </a:r>
          </a:p>
          <a:p>
            <a:pPr defTabSz="726440">
              <a:spcBef>
                <a:spcPts val="2100"/>
              </a:spcBef>
              <a:defRPr spc="-119" sz="5984"/>
            </a:pPr>
            <a:r>
              <a:t>- data that merits additional security</a:t>
            </a:r>
          </a:p>
          <a:p>
            <a:pPr defTabSz="726440">
              <a:spcBef>
                <a:spcPts val="2100"/>
              </a:spcBef>
              <a:defRPr spc="-119" sz="5984"/>
            </a:pPr>
            <a:r>
              <a:t>- older term used widely</a:t>
            </a:r>
          </a:p>
          <a:p>
            <a:pPr defTabSz="726440">
              <a:spcBef>
                <a:spcPts val="2100"/>
              </a:spcBef>
              <a:defRPr spc="-119" sz="5984"/>
            </a:pPr>
            <a:r>
              <a:rPr>
                <a:latin typeface="Canela Deck Bold"/>
                <a:ea typeface="Canela Deck Bold"/>
                <a:cs typeface="Canela Deck Bold"/>
                <a:sym typeface="Canela Deck Bold"/>
              </a:rPr>
              <a:t>Special:</a:t>
            </a:r>
            <a:r>
              <a:t> </a:t>
            </a:r>
          </a:p>
          <a:p>
            <a:pPr defTabSz="726440">
              <a:spcBef>
                <a:spcPts val="2100"/>
              </a:spcBef>
              <a:defRPr spc="-119" sz="5984"/>
            </a:pPr>
            <a:r>
              <a:t>- requires additional/specific legal permissions</a:t>
            </a:r>
          </a:p>
          <a:p>
            <a:pPr defTabSz="726440">
              <a:spcBef>
                <a:spcPts val="2100"/>
              </a:spcBef>
              <a:defRPr spc="-119" sz="5984"/>
            </a:pPr>
            <a:r>
              <a:t>- newer term introduced in GDPR</a:t>
            </a:r>
          </a:p>
        </p:txBody>
      </p:sp>
      <p:sp>
        <p:nvSpPr>
          <p:cNvPr id="234" name="Special category personal data is to GDPR what Ferrero Rocher is to chocolat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Special category personal data is to GDPR what Ferrero Rocher is to chocolates</a:t>
            </a:r>
          </a:p>
        </p:txBody>
      </p:sp>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6" name="Image" descr="Image"/>
          <p:cNvPicPr>
            <a:picLocks noChangeAspect="1"/>
          </p:cNvPicPr>
          <p:nvPr/>
        </p:nvPicPr>
        <p:blipFill>
          <a:blip r:embed="rId2">
            <a:extLst/>
          </a:blip>
          <a:stretch>
            <a:fillRect/>
          </a:stretch>
        </p:blipFill>
        <p:spPr>
          <a:xfrm>
            <a:off x="17107495" y="3405373"/>
            <a:ext cx="6350001" cy="96012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Processing of Special Categories of Personal Data…"/>
          <p:cNvSpPr txBox="1"/>
          <p:nvPr>
            <p:ph type="body" idx="21"/>
          </p:nvPr>
        </p:nvSpPr>
        <p:spPr>
          <a:xfrm>
            <a:off x="1219199" y="3354618"/>
            <a:ext cx="21945602" cy="2985245"/>
          </a:xfrm>
          <a:prstGeom prst="rect">
            <a:avLst/>
          </a:prstGeom>
          <a:extLst>
            <a:ext uri="{C572A759-6A51-4108-AA02-DFA0A04FC94B}">
              <ma14:wrappingTextBoxFlag xmlns:ma14="http://schemas.microsoft.com/office/mac/drawingml/2011/main" val="1"/>
            </a:ext>
          </a:extLst>
        </p:spPr>
        <p:txBody>
          <a:bodyPr/>
          <a:lstStyle/>
          <a:p>
            <a:pPr defTabSz="808990">
              <a:defRPr spc="-43" sz="4312"/>
            </a:pPr>
            <a:r>
              <a:t>Processing of Special Categories of Personal Data</a:t>
            </a:r>
          </a:p>
          <a:p>
            <a:pPr defTabSz="808990">
              <a:defRPr spc="-43" sz="4312"/>
            </a:pPr>
            <a:r>
              <a:t>and</a:t>
            </a:r>
          </a:p>
          <a:p>
            <a:pPr defTabSz="808990">
              <a:defRPr spc="-43" sz="4312"/>
            </a:pPr>
            <a:r>
              <a:t>Requires additional obligations via legal basis in Article. 9</a:t>
            </a:r>
          </a:p>
        </p:txBody>
      </p:sp>
      <p:sp>
        <p:nvSpPr>
          <p:cNvPr id="239" name="GDPR Prohibits"/>
          <p:cNvSpPr txBox="1"/>
          <p:nvPr>
            <p:ph type="body" sz="half" idx="1"/>
          </p:nvPr>
        </p:nvSpPr>
        <p:spPr>
          <a:xfrm>
            <a:off x="1219200" y="-124248"/>
            <a:ext cx="21945600" cy="4269708"/>
          </a:xfrm>
          <a:prstGeom prst="rect">
            <a:avLst/>
          </a:prstGeom>
        </p:spPr>
        <p:txBody>
          <a:bodyPr/>
          <a:lstStyle>
            <a:lvl1pPr defTabSz="2365248">
              <a:defRPr sz="21728"/>
            </a:lvl1pPr>
          </a:lstStyle>
          <a:p>
            <a:pPr/>
            <a:r>
              <a:t>GDPR Prohibits</a:t>
            </a:r>
          </a:p>
        </p:txBody>
      </p:sp>
      <p:sp>
        <p:nvSpPr>
          <p:cNvPr id="240" name="Slide Number"/>
          <p:cNvSpPr txBox="1"/>
          <p:nvPr>
            <p:ph type="sldNum" sz="quarter" idx="2"/>
          </p:nvPr>
        </p:nvSpPr>
        <p:spPr>
          <a:xfrm>
            <a:off x="12033503" y="12700000"/>
            <a:ext cx="31699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racial or ethnic origin, political opinions, religious or philosophical beliefs, or trade union membership, and the processing of genetic data, biometric data for the purpose of uniquely identifying a natural person, data concerning health or data concer"/>
          <p:cNvSpPr txBox="1"/>
          <p:nvPr/>
        </p:nvSpPr>
        <p:spPr>
          <a:xfrm>
            <a:off x="5919148" y="6162130"/>
            <a:ext cx="14299632" cy="452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00000"/>
              </a:lnSpc>
              <a:defRPr sz="4800">
                <a:latin typeface="Times Roman"/>
                <a:ea typeface="Times Roman"/>
                <a:cs typeface="Times Roman"/>
                <a:sym typeface="Times Roman"/>
              </a:defRPr>
            </a:pPr>
            <a:r>
              <a:rPr u="sng"/>
              <a:t>racial or ethnic origin</a:t>
            </a:r>
            <a:r>
              <a:t>, </a:t>
            </a:r>
            <a:r>
              <a:rPr u="sng"/>
              <a:t>political opinions</a:t>
            </a:r>
            <a:r>
              <a:t>, </a:t>
            </a:r>
            <a:r>
              <a:rPr u="sng"/>
              <a:t>religious</a:t>
            </a:r>
            <a:r>
              <a:t> or </a:t>
            </a:r>
            <a:r>
              <a:rPr u="sng"/>
              <a:t>philosophical beliefs</a:t>
            </a:r>
            <a:r>
              <a:t>, or </a:t>
            </a:r>
            <a:r>
              <a:rPr u="sng"/>
              <a:t>trade union membership</a:t>
            </a:r>
            <a:r>
              <a:t>, and the processing of </a:t>
            </a:r>
            <a:r>
              <a:rPr u="sng"/>
              <a:t>genetic data</a:t>
            </a:r>
            <a:r>
              <a:t>, </a:t>
            </a:r>
            <a:r>
              <a:rPr u="sng"/>
              <a:t>biometric data</a:t>
            </a:r>
            <a:r>
              <a:t> for the purpose of uniquely identifying a natural person, data concerning </a:t>
            </a:r>
            <a:r>
              <a:rPr u="sng"/>
              <a:t>health</a:t>
            </a:r>
            <a:r>
              <a:t> or data concerning a natural person’s </a:t>
            </a:r>
            <a:r>
              <a:rPr u="sng"/>
              <a:t>sex life or sexual orientation</a:t>
            </a:r>
            <a:r>
              <a:t> shall be prohibited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244" name="Processing"/>
          <p:cNvSpPr txBox="1"/>
          <p:nvPr>
            <p:ph type="body" sz="half" idx="1"/>
          </p:nvPr>
        </p:nvSpPr>
        <p:spPr>
          <a:prstGeom prst="rect">
            <a:avLst/>
          </a:prstGeom>
        </p:spPr>
        <p:txBody>
          <a:bodyPr/>
          <a:lstStyle>
            <a:lvl1pPr defTabSz="2365248">
              <a:defRPr sz="21728"/>
            </a:lvl1pPr>
          </a:lstStyle>
          <a:p>
            <a:pPr/>
            <a:r>
              <a:t>Processing</a:t>
            </a:r>
          </a:p>
        </p:txBody>
      </p:sp>
      <p:sp>
        <p:nvSpPr>
          <p:cNvPr id="245" name="Slide Number"/>
          <p:cNvSpPr txBox="1"/>
          <p:nvPr>
            <p:ph type="sldNum" sz="quarter" idx="2"/>
          </p:nvPr>
        </p:nvSpPr>
        <p:spPr>
          <a:xfrm>
            <a:off x="12013819" y="12700000"/>
            <a:ext cx="3563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DPR Article 4(11)"/>
          <p:cNvSpPr txBox="1"/>
          <p:nvPr>
            <p:ph type="body" idx="21"/>
          </p:nvPr>
        </p:nvSpPr>
        <p:spPr>
          <a:xfrm>
            <a:off x="1219199" y="308144"/>
            <a:ext cx="21945602" cy="832613"/>
          </a:xfrm>
          <a:prstGeom prst="rect">
            <a:avLst/>
          </a:prstGeom>
          <a:extLst>
            <a:ext uri="{C572A759-6A51-4108-AA02-DFA0A04FC94B}">
              <ma14:wrappingTextBoxFlag xmlns:ma14="http://schemas.microsoft.com/office/mac/drawingml/2011/main" val="1"/>
            </a:ext>
          </a:extLst>
        </p:spPr>
        <p:txBody>
          <a:bodyPr/>
          <a:lstStyle/>
          <a:p>
            <a:pPr/>
            <a:r>
              <a:t>GDPR Article 4(11)</a:t>
            </a:r>
          </a:p>
        </p:txBody>
      </p:sp>
      <p:sp>
        <p:nvSpPr>
          <p:cNvPr id="248" name="‘processing’ means any operation or set of operations which is performed on personal data or on sets of personal data, whether or not by automated means, such as collection, recording, organisation, structuring, storage, adaptation or alteration, retriev"/>
          <p:cNvSpPr txBox="1"/>
          <p:nvPr>
            <p:ph type="body" sz="half" idx="1"/>
          </p:nvPr>
        </p:nvSpPr>
        <p:spPr>
          <a:xfrm>
            <a:off x="1219200" y="937981"/>
            <a:ext cx="21945600" cy="4416426"/>
          </a:xfrm>
          <a:prstGeom prst="rect">
            <a:avLst/>
          </a:prstGeom>
        </p:spPr>
        <p:txBody>
          <a:bodyPr/>
          <a:lstStyle/>
          <a:p>
            <a:pPr defTabSz="1463040">
              <a:defRPr sz="5040">
                <a:latin typeface="Canela Regular"/>
                <a:ea typeface="Canela Regular"/>
                <a:cs typeface="Canela Regular"/>
                <a:sym typeface="Canela Regular"/>
              </a:defRPr>
            </a:pPr>
            <a:r>
              <a:t>‘processing’ means </a:t>
            </a:r>
            <a:r>
              <a:rPr>
                <a:solidFill>
                  <a:schemeClr val="accent5"/>
                </a:solidFill>
              </a:rPr>
              <a:t>any operation or set of operations which is performed on personal data</a:t>
            </a:r>
            <a:r>
              <a:t> or on sets of personal data, whether or not by </a:t>
            </a:r>
            <a:r>
              <a:rPr>
                <a:solidFill>
                  <a:schemeClr val="accent6"/>
                </a:solidFill>
              </a:rPr>
              <a:t>automated means</a:t>
            </a:r>
            <a:r>
              <a:t>, such as </a:t>
            </a:r>
            <a:r>
              <a:rPr u="sng"/>
              <a:t>collection</a:t>
            </a:r>
            <a:r>
              <a:t>, </a:t>
            </a:r>
            <a:r>
              <a:rPr u="sng"/>
              <a:t>recording</a:t>
            </a:r>
            <a:r>
              <a:t>, </a:t>
            </a:r>
            <a:r>
              <a:rPr u="sng"/>
              <a:t>organisation</a:t>
            </a:r>
            <a:r>
              <a:t>, </a:t>
            </a:r>
            <a:r>
              <a:rPr u="sng"/>
              <a:t>structuring</a:t>
            </a:r>
            <a:r>
              <a:t>, </a:t>
            </a:r>
            <a:r>
              <a:rPr u="sng"/>
              <a:t>storage</a:t>
            </a:r>
            <a:r>
              <a:t>, </a:t>
            </a:r>
            <a:r>
              <a:rPr u="sng"/>
              <a:t>adaptation</a:t>
            </a:r>
            <a:r>
              <a:t> or </a:t>
            </a:r>
            <a:r>
              <a:rPr u="sng"/>
              <a:t>alteration</a:t>
            </a:r>
            <a:r>
              <a:t>, </a:t>
            </a:r>
            <a:r>
              <a:rPr u="sng"/>
              <a:t>retrieval</a:t>
            </a:r>
            <a:r>
              <a:t>, </a:t>
            </a:r>
            <a:r>
              <a:rPr u="sng"/>
              <a:t>consultation</a:t>
            </a:r>
            <a:r>
              <a:t>, </a:t>
            </a:r>
            <a:r>
              <a:rPr u="sng"/>
              <a:t>use</a:t>
            </a:r>
            <a:r>
              <a:t>, </a:t>
            </a:r>
            <a:r>
              <a:rPr u="sng"/>
              <a:t>disclosure</a:t>
            </a:r>
            <a:r>
              <a:t> by </a:t>
            </a:r>
            <a:r>
              <a:rPr u="sng"/>
              <a:t>transmission</a:t>
            </a:r>
            <a:r>
              <a:t>, </a:t>
            </a:r>
            <a:r>
              <a:rPr u="sng"/>
              <a:t>dissemination</a:t>
            </a:r>
            <a:r>
              <a:t> or otherwise </a:t>
            </a:r>
            <a:r>
              <a:rPr u="sng"/>
              <a:t>making available</a:t>
            </a:r>
            <a:r>
              <a:t>, </a:t>
            </a:r>
            <a:r>
              <a:rPr u="sng"/>
              <a:t>alignment</a:t>
            </a:r>
            <a:r>
              <a:t> or </a:t>
            </a:r>
            <a:r>
              <a:rPr u="sng"/>
              <a:t>combination</a:t>
            </a:r>
            <a:r>
              <a:t>, </a:t>
            </a:r>
            <a:r>
              <a:rPr u="sng"/>
              <a:t>restriction</a:t>
            </a:r>
            <a:r>
              <a:t>, </a:t>
            </a:r>
            <a:r>
              <a:rPr u="sng"/>
              <a:t>erasure</a:t>
            </a:r>
            <a:r>
              <a:t> or </a:t>
            </a:r>
            <a:r>
              <a:rPr u="sng"/>
              <a:t>destruction</a:t>
            </a:r>
            <a:r>
              <a:t>;</a:t>
            </a:r>
          </a:p>
        </p:txBody>
      </p:sp>
      <p:sp>
        <p:nvSpPr>
          <p:cNvPr id="249" name="Slide Number"/>
          <p:cNvSpPr txBox="1"/>
          <p:nvPr>
            <p:ph type="sldNum" sz="quarter" idx="2"/>
          </p:nvPr>
        </p:nvSpPr>
        <p:spPr>
          <a:xfrm>
            <a:off x="12011278" y="12700000"/>
            <a:ext cx="3690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Notable alignment with ‘common’ terms used in documents, interfaces, etc.…"/>
          <p:cNvSpPr txBox="1"/>
          <p:nvPr/>
        </p:nvSpPr>
        <p:spPr>
          <a:xfrm>
            <a:off x="3722058" y="6818990"/>
            <a:ext cx="16939884" cy="44164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1901951">
              <a:lnSpc>
                <a:spcPct val="80000"/>
              </a:lnSpc>
              <a:defRPr sz="6551">
                <a:solidFill>
                  <a:schemeClr val="accent1">
                    <a:lumOff val="-24499"/>
                  </a:schemeClr>
                </a:solidFill>
                <a:latin typeface="Canela Regular"/>
                <a:ea typeface="Canela Regular"/>
                <a:cs typeface="Canela Regular"/>
                <a:sym typeface="Canela Regular"/>
              </a:defRPr>
            </a:pPr>
            <a:r>
              <a:t>Notable alignment with ‘common’ terms used in documents, interfaces, etc.</a:t>
            </a:r>
          </a:p>
          <a:p>
            <a:pPr defTabSz="1901951">
              <a:lnSpc>
                <a:spcPct val="80000"/>
              </a:lnSpc>
              <a:defRPr sz="6551">
                <a:solidFill>
                  <a:schemeClr val="accent1">
                    <a:lumOff val="-24499"/>
                  </a:schemeClr>
                </a:solidFill>
                <a:latin typeface="Canela Regular"/>
                <a:ea typeface="Canela Regular"/>
                <a:cs typeface="Canela Regular"/>
                <a:sym typeface="Canela Regular"/>
              </a:defRPr>
            </a:pPr>
          </a:p>
          <a:p>
            <a:pPr defTabSz="1901951">
              <a:lnSpc>
                <a:spcPct val="80000"/>
              </a:lnSpc>
              <a:defRPr sz="6551">
                <a:solidFill>
                  <a:schemeClr val="accent1">
                    <a:lumOff val="-24499"/>
                  </a:schemeClr>
                </a:solidFill>
                <a:latin typeface="Canela Regular"/>
                <a:ea typeface="Canela Regular"/>
                <a:cs typeface="Canela Regular"/>
                <a:sym typeface="Canela Regular"/>
              </a:defRPr>
            </a:pPr>
            <a:r>
              <a:t>collect, store, use, share, delete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DPR Article.35 Data Protection Impact Assessm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 Article.35 Data Protection Impact Assessments</a:t>
            </a:r>
          </a:p>
        </p:txBody>
      </p:sp>
      <p:sp>
        <p:nvSpPr>
          <p:cNvPr id="253" name="Systematic Monitoring…"/>
          <p:cNvSpPr txBox="1"/>
          <p:nvPr>
            <p:ph type="body" idx="1"/>
          </p:nvPr>
        </p:nvSpPr>
        <p:spPr>
          <a:xfrm>
            <a:off x="1219200" y="2274312"/>
            <a:ext cx="21945600" cy="6320413"/>
          </a:xfrm>
          <a:prstGeom prst="rect">
            <a:avLst/>
          </a:prstGeom>
        </p:spPr>
        <p:txBody>
          <a:bodyPr/>
          <a:lstStyle/>
          <a:p>
            <a:pPr defTabSz="2218944">
              <a:defRPr sz="7644">
                <a:solidFill>
                  <a:schemeClr val="accent1">
                    <a:satOff val="2969"/>
                    <a:lumOff val="-11469"/>
                  </a:schemeClr>
                </a:solidFill>
              </a:defRPr>
            </a:pPr>
            <a:r>
              <a:t>Systematic Monitoring</a:t>
            </a:r>
          </a:p>
          <a:p>
            <a:pPr defTabSz="2218944">
              <a:defRPr sz="7644">
                <a:solidFill>
                  <a:schemeClr val="accent4">
                    <a:hueOff val="-904334"/>
                    <a:lumOff val="2953"/>
                  </a:schemeClr>
                </a:solidFill>
              </a:defRPr>
            </a:pPr>
            <a:r>
              <a:t>Evaluation &amp; Scoring</a:t>
            </a:r>
          </a:p>
          <a:p>
            <a:pPr defTabSz="2218944">
              <a:defRPr sz="7644">
                <a:solidFill>
                  <a:schemeClr val="accent3">
                    <a:hueOff val="945267"/>
                    <a:satOff val="49643"/>
                    <a:lumOff val="-19255"/>
                  </a:schemeClr>
                </a:solidFill>
              </a:defRPr>
            </a:pPr>
            <a:r>
              <a:t>Matching &amp; Combining</a:t>
            </a:r>
          </a:p>
          <a:p>
            <a:pPr defTabSz="2218944">
              <a:defRPr sz="7644">
                <a:solidFill>
                  <a:schemeClr val="accent5">
                    <a:hueOff val="-65973"/>
                    <a:satOff val="18050"/>
                    <a:lumOff val="-15912"/>
                  </a:schemeClr>
                </a:solidFill>
              </a:defRPr>
            </a:pPr>
            <a:r>
              <a:t>Automated Decision Making</a:t>
            </a:r>
          </a:p>
          <a:p>
            <a:pPr defTabSz="2218944">
              <a:defRPr sz="7644">
                <a:solidFill>
                  <a:schemeClr val="accent2">
                    <a:hueOff val="240640"/>
                    <a:satOff val="2542"/>
                    <a:lumOff val="-13198"/>
                  </a:schemeClr>
                </a:solidFill>
              </a:defRPr>
            </a:pPr>
            <a:r>
              <a:t>Innovative Use of New Technologies</a:t>
            </a:r>
          </a:p>
        </p:txBody>
      </p:sp>
      <p:sp>
        <p:nvSpPr>
          <p:cNvPr id="254" name="Slide Number"/>
          <p:cNvSpPr txBox="1"/>
          <p:nvPr>
            <p:ph type="sldNum" sz="quarter" idx="2"/>
          </p:nvPr>
        </p:nvSpPr>
        <p:spPr>
          <a:xfrm>
            <a:off x="12012167" y="12700000"/>
            <a:ext cx="36728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Processing Overview"/>
          <p:cNvSpPr txBox="1"/>
          <p:nvPr>
            <p:ph type="body" idx="1"/>
          </p:nvPr>
        </p:nvSpPr>
        <p:spPr>
          <a:xfrm>
            <a:off x="1219200" y="-2405628"/>
            <a:ext cx="21945600" cy="6604001"/>
          </a:xfrm>
          <a:prstGeom prst="rect">
            <a:avLst/>
          </a:prstGeom>
        </p:spPr>
        <p:txBody>
          <a:bodyPr/>
          <a:lstStyle/>
          <a:p>
            <a:pPr/>
            <a:r>
              <a:t>Processing Overview</a:t>
            </a:r>
          </a:p>
        </p:txBody>
      </p:sp>
      <p:sp>
        <p:nvSpPr>
          <p:cNvPr id="257" name="Slide Number"/>
          <p:cNvSpPr txBox="1"/>
          <p:nvPr>
            <p:ph type="sldNum" sz="quarter" idx="2"/>
          </p:nvPr>
        </p:nvSpPr>
        <p:spPr>
          <a:xfrm>
            <a:off x="12009627" y="12700000"/>
            <a:ext cx="36474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Image from Data Privacy Vocabulary http://w3.org/ns/dpv"/>
          <p:cNvSpPr txBox="1"/>
          <p:nvPr/>
        </p:nvSpPr>
        <p:spPr>
          <a:xfrm>
            <a:off x="13857984" y="12291872"/>
            <a:ext cx="8091527"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1">
                    <a:hueOff val="-245591"/>
                    <a:satOff val="13830"/>
                    <a:lumOff val="17557"/>
                  </a:schemeClr>
                </a:solidFill>
              </a:defRPr>
            </a:pPr>
            <a:r>
              <a:t>Image from Data Privacy Vocabulary </a:t>
            </a:r>
            <a:r>
              <a:rPr u="sng">
                <a:hlinkClick r:id="rId2" invalidUrl="" action="" tgtFrame="" tooltip="" history="1" highlightClick="0" endSnd="0"/>
              </a:rPr>
              <a:t>http://w3.org/ns/dpv</a:t>
            </a:r>
            <a:r>
              <a:t> </a:t>
            </a:r>
          </a:p>
        </p:txBody>
      </p:sp>
      <p:pic>
        <p:nvPicPr>
          <p:cNvPr id="259" name="processing.png" descr="processing.png"/>
          <p:cNvPicPr>
            <a:picLocks noChangeAspect="1"/>
          </p:cNvPicPr>
          <p:nvPr/>
        </p:nvPicPr>
        <p:blipFill>
          <a:blip r:embed="rId3">
            <a:extLst/>
          </a:blip>
          <a:stretch>
            <a:fillRect/>
          </a:stretch>
        </p:blipFill>
        <p:spPr>
          <a:xfrm>
            <a:off x="2534670" y="2329365"/>
            <a:ext cx="19314660" cy="101438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GDPR applies before Processing starts"/>
          <p:cNvSpPr txBox="1"/>
          <p:nvPr>
            <p:ph type="title"/>
          </p:nvPr>
        </p:nvSpPr>
        <p:spPr>
          <a:prstGeom prst="rect">
            <a:avLst/>
          </a:prstGeom>
        </p:spPr>
        <p:txBody>
          <a:bodyPr/>
          <a:lstStyle/>
          <a:p>
            <a:pPr/>
            <a:r>
              <a:t>GDPR applies before Processing starts</a:t>
            </a:r>
          </a:p>
        </p:txBody>
      </p:sp>
      <p:sp>
        <p:nvSpPr>
          <p:cNvPr id="262" name="Data collected but ‘anonymised’ is not subject to GDPR…"/>
          <p:cNvSpPr txBox="1"/>
          <p:nvPr>
            <p:ph type="body" idx="1"/>
          </p:nvPr>
        </p:nvSpPr>
        <p:spPr>
          <a:prstGeom prst="rect">
            <a:avLst/>
          </a:prstGeom>
        </p:spPr>
        <p:txBody>
          <a:bodyPr/>
          <a:lstStyle/>
          <a:p>
            <a:pPr/>
            <a:r>
              <a:t>Data collected but ‘anonymised’ is not subject to GDPR</a:t>
            </a:r>
          </a:p>
          <a:p>
            <a:pPr/>
            <a:r>
              <a:t>If data isn’t shared, nothing needs to be declared</a:t>
            </a:r>
          </a:p>
          <a:p>
            <a:pPr/>
            <a:r>
              <a:t>Collecting anonymised data and attaching an identifier to it</a:t>
            </a:r>
          </a:p>
          <a:p>
            <a:pPr/>
            <a:r>
              <a:t>Hiding things that require transparency and permission</a:t>
            </a:r>
          </a:p>
          <a:p>
            <a:pPr lvl="1"/>
            <a:r>
              <a:t>Scale and scope of processing</a:t>
            </a:r>
          </a:p>
          <a:p>
            <a:pPr lvl="1"/>
            <a:r>
              <a:t>Involvement of special categories</a:t>
            </a:r>
          </a:p>
          <a:p>
            <a:pPr lvl="1"/>
            <a:r>
              <a:t>Involvement of any automated decision making</a:t>
            </a:r>
          </a:p>
          <a:p>
            <a:pPr lvl="1"/>
            <a:r>
              <a:t>Creating, sharing, using - profiling</a:t>
            </a:r>
          </a:p>
        </p:txBody>
      </p:sp>
      <p:sp>
        <p:nvSpPr>
          <p:cNvPr id="263" name="Common Misinterpret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Common Misinterpretations</a:t>
            </a:r>
          </a:p>
        </p:txBody>
      </p:sp>
      <p:sp>
        <p:nvSpPr>
          <p:cNvPr id="264" name="Slide Number"/>
          <p:cNvSpPr txBox="1"/>
          <p:nvPr>
            <p:ph type="sldNum" sz="quarter" idx="2"/>
          </p:nvPr>
        </p:nvSpPr>
        <p:spPr>
          <a:xfrm>
            <a:off x="12005563" y="12700000"/>
            <a:ext cx="37287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5" name="Image" descr="Image"/>
          <p:cNvPicPr>
            <a:picLocks noChangeAspect="1"/>
          </p:cNvPicPr>
          <p:nvPr/>
        </p:nvPicPr>
        <p:blipFill>
          <a:blip r:embed="rId2">
            <a:extLst/>
          </a:blip>
          <a:stretch>
            <a:fillRect/>
          </a:stretch>
        </p:blipFill>
        <p:spPr>
          <a:xfrm>
            <a:off x="17364940" y="5086350"/>
            <a:ext cx="6350001" cy="63373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268" name="Purpose"/>
          <p:cNvSpPr txBox="1"/>
          <p:nvPr>
            <p:ph type="body" sz="half" idx="1"/>
          </p:nvPr>
        </p:nvSpPr>
        <p:spPr>
          <a:prstGeom prst="rect">
            <a:avLst/>
          </a:prstGeom>
        </p:spPr>
        <p:txBody>
          <a:bodyPr/>
          <a:lstStyle>
            <a:lvl1pPr defTabSz="2365248">
              <a:defRPr sz="21728"/>
            </a:lvl1pPr>
          </a:lstStyle>
          <a:p>
            <a:pPr/>
            <a:r>
              <a:t>Purpose</a:t>
            </a:r>
          </a:p>
        </p:txBody>
      </p:sp>
      <p:sp>
        <p:nvSpPr>
          <p:cNvPr id="269" name="Slide Number"/>
          <p:cNvSpPr txBox="1"/>
          <p:nvPr>
            <p:ph type="sldNum" sz="quarter" idx="2"/>
          </p:nvPr>
        </p:nvSpPr>
        <p:spPr>
          <a:xfrm>
            <a:off x="12017502" y="12700000"/>
            <a:ext cx="34899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ll Processing in GDPR *must* be towards a Goal"/>
          <p:cNvSpPr txBox="1"/>
          <p:nvPr>
            <p:ph type="title"/>
          </p:nvPr>
        </p:nvSpPr>
        <p:spPr>
          <a:prstGeom prst="rect">
            <a:avLst/>
          </a:prstGeom>
        </p:spPr>
        <p:txBody>
          <a:bodyPr/>
          <a:lstStyle>
            <a:lvl1pPr defTabSz="2316479">
              <a:defRPr spc="-79" sz="7979"/>
            </a:lvl1pPr>
          </a:lstStyle>
          <a:p>
            <a:pPr/>
            <a:r>
              <a:t>All Processing in GDPR *must* be towards a Goal</a:t>
            </a:r>
          </a:p>
        </p:txBody>
      </p:sp>
      <p:sp>
        <p:nvSpPr>
          <p:cNvPr id="272" name="Implied when a ‘Purpose’ is necessary as per Article.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Implied when a ‘Purpose’ is necessary as per Article.5</a:t>
            </a:r>
          </a:p>
        </p:txBody>
      </p:sp>
      <p:sp>
        <p:nvSpPr>
          <p:cNvPr id="273" name="Slide Number"/>
          <p:cNvSpPr txBox="1"/>
          <p:nvPr>
            <p:ph type="sldNum" sz="quarter" idx="2"/>
          </p:nvPr>
        </p:nvSpPr>
        <p:spPr>
          <a:xfrm>
            <a:off x="12010897" y="12700000"/>
            <a:ext cx="36982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76" name="Group"/>
          <p:cNvGrpSpPr/>
          <p:nvPr/>
        </p:nvGrpSpPr>
        <p:grpSpPr>
          <a:xfrm>
            <a:off x="417839" y="3995241"/>
            <a:ext cx="8005776" cy="6214027"/>
            <a:chOff x="0" y="0"/>
            <a:chExt cx="8005774" cy="6214026"/>
          </a:xfrm>
        </p:grpSpPr>
        <p:pic>
          <p:nvPicPr>
            <p:cNvPr id="274" name="Image" descr="Image"/>
            <p:cNvPicPr>
              <a:picLocks noChangeAspect="1"/>
            </p:cNvPicPr>
            <p:nvPr/>
          </p:nvPicPr>
          <p:blipFill>
            <a:blip r:embed="rId2">
              <a:extLst/>
            </a:blip>
            <a:stretch>
              <a:fillRect/>
            </a:stretch>
          </p:blipFill>
          <p:spPr>
            <a:xfrm>
              <a:off x="338937" y="714926"/>
              <a:ext cx="7327901" cy="5499101"/>
            </a:xfrm>
            <a:prstGeom prst="rect">
              <a:avLst/>
            </a:prstGeom>
            <a:ln w="12700" cap="flat">
              <a:noFill/>
              <a:miter lim="400000"/>
            </a:ln>
            <a:effectLst/>
          </p:spPr>
        </p:pic>
        <p:sp>
          <p:nvSpPr>
            <p:cNvPr id="275" name="Every Processing *must* have a Purpose"/>
            <p:cNvSpPr txBox="1"/>
            <p:nvPr/>
          </p:nvSpPr>
          <p:spPr>
            <a:xfrm>
              <a:off x="-1" y="-1"/>
              <a:ext cx="8005777" cy="707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200">
                  <a:latin typeface="Canela Text Bold"/>
                  <a:ea typeface="Canela Text Bold"/>
                  <a:cs typeface="Canela Text Bold"/>
                  <a:sym typeface="Canela Text Bold"/>
                </a:defRPr>
              </a:lvl1pPr>
            </a:lstStyle>
            <a:p>
              <a:pPr/>
              <a:r>
                <a:t>Every Processing *must* have a Purpose</a:t>
              </a:r>
            </a:p>
          </p:txBody>
        </p:sp>
      </p:grpSp>
      <p:grpSp>
        <p:nvGrpSpPr>
          <p:cNvPr id="279" name="Group"/>
          <p:cNvGrpSpPr/>
          <p:nvPr/>
        </p:nvGrpSpPr>
        <p:grpSpPr>
          <a:xfrm>
            <a:off x="7746217" y="4783630"/>
            <a:ext cx="9515959" cy="7625682"/>
            <a:chOff x="0" y="0"/>
            <a:chExt cx="9515957" cy="7625680"/>
          </a:xfrm>
        </p:grpSpPr>
        <p:pic>
          <p:nvPicPr>
            <p:cNvPr id="277" name="Image" descr="Image"/>
            <p:cNvPicPr>
              <a:picLocks noChangeAspect="1"/>
            </p:cNvPicPr>
            <p:nvPr/>
          </p:nvPicPr>
          <p:blipFill>
            <a:blip r:embed="rId3">
              <a:extLst/>
            </a:blip>
            <a:stretch>
              <a:fillRect/>
            </a:stretch>
          </p:blipFill>
          <p:spPr>
            <a:xfrm>
              <a:off x="2134633" y="0"/>
              <a:ext cx="4622298" cy="6905712"/>
            </a:xfrm>
            <a:prstGeom prst="rect">
              <a:avLst/>
            </a:prstGeom>
            <a:ln w="12700" cap="flat">
              <a:noFill/>
              <a:miter lim="400000"/>
            </a:ln>
            <a:effectLst/>
          </p:spPr>
        </p:pic>
        <p:sp>
          <p:nvSpPr>
            <p:cNvPr id="278" name="Purposes must be *specific* and *unambiguous*"/>
            <p:cNvSpPr txBox="1"/>
            <p:nvPr/>
          </p:nvSpPr>
          <p:spPr>
            <a:xfrm>
              <a:off x="-1" y="6918544"/>
              <a:ext cx="9515959" cy="707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200">
                  <a:latin typeface="Canela Text Bold"/>
                  <a:ea typeface="Canela Text Bold"/>
                  <a:cs typeface="Canela Text Bold"/>
                  <a:sym typeface="Canela Text Bold"/>
                </a:defRPr>
              </a:lvl1pPr>
            </a:lstStyle>
            <a:p>
              <a:pPr/>
              <a:r>
                <a:t>Purposes must be *specific* and *unambiguous*</a:t>
              </a:r>
            </a:p>
          </p:txBody>
        </p:sp>
      </p:grpSp>
      <p:grpSp>
        <p:nvGrpSpPr>
          <p:cNvPr id="282" name="Group"/>
          <p:cNvGrpSpPr/>
          <p:nvPr/>
        </p:nvGrpSpPr>
        <p:grpSpPr>
          <a:xfrm>
            <a:off x="14920740" y="3720717"/>
            <a:ext cx="9226602" cy="7690770"/>
            <a:chOff x="0" y="0"/>
            <a:chExt cx="9226601" cy="7690768"/>
          </a:xfrm>
        </p:grpSpPr>
        <p:pic>
          <p:nvPicPr>
            <p:cNvPr id="280" name="Image" descr="Image"/>
            <p:cNvPicPr>
              <a:picLocks noChangeAspect="1"/>
            </p:cNvPicPr>
            <p:nvPr/>
          </p:nvPicPr>
          <p:blipFill>
            <a:blip r:embed="rId4">
              <a:extLst/>
            </a:blip>
            <a:stretch>
              <a:fillRect/>
            </a:stretch>
          </p:blipFill>
          <p:spPr>
            <a:xfrm>
              <a:off x="1378583" y="1340768"/>
              <a:ext cx="6908801" cy="6350001"/>
            </a:xfrm>
            <a:prstGeom prst="rect">
              <a:avLst/>
            </a:prstGeom>
            <a:ln w="12700" cap="flat">
              <a:noFill/>
              <a:miter lim="400000"/>
            </a:ln>
            <a:effectLst/>
          </p:spPr>
        </p:pic>
        <p:sp>
          <p:nvSpPr>
            <p:cNvPr id="281" name="Purposes must be separate from other matter,…"/>
            <p:cNvSpPr txBox="1"/>
            <p:nvPr/>
          </p:nvSpPr>
          <p:spPr>
            <a:xfrm>
              <a:off x="-1" y="0"/>
              <a:ext cx="9226602" cy="1256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200">
                  <a:latin typeface="Canela Text Bold"/>
                  <a:ea typeface="Canela Text Bold"/>
                  <a:cs typeface="Canela Text Bold"/>
                  <a:sym typeface="Canela Text Bold"/>
                </a:defRPr>
              </a:pPr>
              <a:r>
                <a:t>Purposes must be separate from other matter,</a:t>
              </a:r>
            </a:p>
            <a:p>
              <a:pPr>
                <a:defRPr sz="3200">
                  <a:latin typeface="Canela Text Bold"/>
                  <a:ea typeface="Canela Text Bold"/>
                  <a:cs typeface="Canela Text Bold"/>
                  <a:sym typeface="Canela Text Bold"/>
                </a:defRPr>
              </a:pPr>
              <a:r>
                <a:t>including other purposes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76"/>
                                        </p:tgtEl>
                                        <p:attrNameLst>
                                          <p:attrName>style.visibility</p:attrName>
                                        </p:attrNameLst>
                                      </p:cBhvr>
                                      <p:to>
                                        <p:strVal val="visible"/>
                                      </p:to>
                                    </p:set>
                                    <p:anim calcmode="lin" valueType="num">
                                      <p:cBhvr>
                                        <p:cTn id="7" dur="300" fill="hold"/>
                                        <p:tgtEl>
                                          <p:spTgt spid="276"/>
                                        </p:tgtEl>
                                        <p:attrNameLst>
                                          <p:attrName>ppt_x</p:attrName>
                                        </p:attrNameLst>
                                      </p:cBhvr>
                                      <p:tavLst>
                                        <p:tav tm="0">
                                          <p:val>
                                            <p:strVal val="#ppt_x"/>
                                          </p:val>
                                        </p:tav>
                                        <p:tav tm="100000">
                                          <p:val>
                                            <p:strVal val="#ppt_x"/>
                                          </p:val>
                                        </p:tav>
                                      </p:tavLst>
                                    </p:anim>
                                    <p:anim calcmode="lin" valueType="num">
                                      <p:cBhvr>
                                        <p:cTn id="8" dur="300" fill="hold"/>
                                        <p:tgtEl>
                                          <p:spTgt spid="27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279"/>
                                        </p:tgtEl>
                                        <p:attrNameLst>
                                          <p:attrName>style.visibility</p:attrName>
                                        </p:attrNameLst>
                                      </p:cBhvr>
                                      <p:to>
                                        <p:strVal val="visible"/>
                                      </p:to>
                                    </p:set>
                                    <p:anim calcmode="lin" valueType="num">
                                      <p:cBhvr>
                                        <p:cTn id="13" dur="300" fill="hold"/>
                                        <p:tgtEl>
                                          <p:spTgt spid="279"/>
                                        </p:tgtEl>
                                        <p:attrNameLst>
                                          <p:attrName>ppt_x</p:attrName>
                                        </p:attrNameLst>
                                      </p:cBhvr>
                                      <p:tavLst>
                                        <p:tav tm="0">
                                          <p:val>
                                            <p:strVal val="#ppt_x"/>
                                          </p:val>
                                        </p:tav>
                                        <p:tav tm="100000">
                                          <p:val>
                                            <p:strVal val="#ppt_x"/>
                                          </p:val>
                                        </p:tav>
                                      </p:tavLst>
                                    </p:anim>
                                    <p:anim calcmode="lin" valueType="num">
                                      <p:cBhvr>
                                        <p:cTn id="14" dur="300" fill="hold"/>
                                        <p:tgtEl>
                                          <p:spTgt spid="27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282"/>
                                        </p:tgtEl>
                                        <p:attrNameLst>
                                          <p:attrName>style.visibility</p:attrName>
                                        </p:attrNameLst>
                                      </p:cBhvr>
                                      <p:to>
                                        <p:strVal val="visible"/>
                                      </p:to>
                                    </p:set>
                                    <p:anim calcmode="lin" valueType="num">
                                      <p:cBhvr>
                                        <p:cTn id="19" dur="300" fill="hold"/>
                                        <p:tgtEl>
                                          <p:spTgt spid="282"/>
                                        </p:tgtEl>
                                        <p:attrNameLst>
                                          <p:attrName>ppt_x</p:attrName>
                                        </p:attrNameLst>
                                      </p:cBhvr>
                                      <p:tavLst>
                                        <p:tav tm="0">
                                          <p:val>
                                            <p:strVal val="#ppt_x"/>
                                          </p:val>
                                        </p:tav>
                                        <p:tav tm="100000">
                                          <p:val>
                                            <p:strVal val="#ppt_x"/>
                                          </p:val>
                                        </p:tav>
                                      </p:tavLst>
                                    </p:anim>
                                    <p:anim calcmode="lin" valueType="num">
                                      <p:cBhvr>
                                        <p:cTn id="20" dur="300" fill="hold"/>
                                        <p:tgtEl>
                                          <p:spTgt spid="28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3"/>
      <p:bldP build="whole" bldLvl="1" animBg="1" rev="0" advAuto="0" spid="279" grpId="2"/>
      <p:bldP build="whole" bldLvl="1" animBg="1" rev="0" advAuto="0" spid="276"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lide Number"/>
          <p:cNvSpPr txBox="1"/>
          <p:nvPr>
            <p:ph type="sldNum" sz="quarter" idx="2"/>
          </p:nvPr>
        </p:nvSpPr>
        <p:spPr>
          <a:xfrm>
            <a:off x="12010516" y="12700000"/>
            <a:ext cx="37058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Image" descr="Image"/>
          <p:cNvPicPr>
            <a:picLocks noChangeAspect="1"/>
          </p:cNvPicPr>
          <p:nvPr/>
        </p:nvPicPr>
        <p:blipFill>
          <a:blip r:embed="rId2">
            <a:extLst/>
          </a:blip>
          <a:stretch>
            <a:fillRect/>
          </a:stretch>
        </p:blipFill>
        <p:spPr>
          <a:xfrm>
            <a:off x="8129235" y="608489"/>
            <a:ext cx="13837277" cy="11570827"/>
          </a:xfrm>
          <a:prstGeom prst="rect">
            <a:avLst/>
          </a:prstGeom>
          <a:ln w="12700">
            <a:miter lim="400000"/>
          </a:ln>
        </p:spPr>
      </p:pic>
      <p:sp>
        <p:nvSpPr>
          <p:cNvPr id="286" name="Rectangle"/>
          <p:cNvSpPr/>
          <p:nvPr/>
        </p:nvSpPr>
        <p:spPr>
          <a:xfrm>
            <a:off x="12270968" y="2790459"/>
            <a:ext cx="2647845" cy="870324"/>
          </a:xfrm>
          <a:prstGeom prst="rect">
            <a:avLst/>
          </a:prstGeom>
          <a:solidFill>
            <a:srgbClr val="FFFFFF"/>
          </a:solidFill>
          <a:ln w="12700">
            <a:miter lim="400000"/>
          </a:ln>
        </p:spPr>
        <p:txBody>
          <a:bodyPr lIns="50800" tIns="50800" rIns="50800" bIns="50800" anchor="ctr"/>
          <a:lstStyle/>
          <a:p>
            <a:pPr defTabSz="1130300">
              <a:lnSpc>
                <a:spcPct val="100000"/>
              </a:lnSpc>
              <a:defRPr sz="3200">
                <a:solidFill>
                  <a:srgbClr val="FFFFFF"/>
                </a:solidFill>
                <a:latin typeface="Graphik"/>
                <a:ea typeface="Graphik"/>
                <a:cs typeface="Graphik"/>
                <a:sym typeface="Graphik"/>
              </a:defRPr>
            </a:pPr>
          </a:p>
        </p:txBody>
      </p:sp>
      <p:sp>
        <p:nvSpPr>
          <p:cNvPr id="287" name="Purposes are intended to be human-readable and human-comprehensible"/>
          <p:cNvSpPr txBox="1"/>
          <p:nvPr/>
        </p:nvSpPr>
        <p:spPr>
          <a:xfrm>
            <a:off x="2141642" y="1029805"/>
            <a:ext cx="4739130" cy="2231137"/>
          </a:xfrm>
          <a:prstGeom prst="rect">
            <a:avLst/>
          </a:prstGeom>
          <a:solidFill>
            <a:srgbClr val="45B43B"/>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Purposes are intended to be human-readable and human-comprehensible </a:t>
            </a:r>
          </a:p>
        </p:txBody>
      </p:sp>
      <p:sp>
        <p:nvSpPr>
          <p:cNvPr id="288" name="Purposes should be specific and contextual to their use-case"/>
          <p:cNvSpPr txBox="1"/>
          <p:nvPr/>
        </p:nvSpPr>
        <p:spPr>
          <a:xfrm>
            <a:off x="2141642" y="4894938"/>
            <a:ext cx="4739130" cy="1697737"/>
          </a:xfrm>
          <a:prstGeom prst="rect">
            <a:avLst/>
          </a:prstGeom>
          <a:solidFill>
            <a:schemeClr val="accent2">
              <a:hueOff val="240640"/>
              <a:satOff val="2542"/>
              <a:lumOff val="-1319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pPr/>
            <a:r>
              <a:t>Purposes should be specific and contextual to their use-case</a:t>
            </a:r>
          </a:p>
        </p:txBody>
      </p:sp>
      <p:sp>
        <p:nvSpPr>
          <p:cNvPr id="289" name="Purposes should not be broad and abstract"/>
          <p:cNvSpPr txBox="1"/>
          <p:nvPr/>
        </p:nvSpPr>
        <p:spPr>
          <a:xfrm>
            <a:off x="2141642" y="3495771"/>
            <a:ext cx="4739130" cy="116433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130300">
              <a:lnSpc>
                <a:spcPct val="100000"/>
              </a:lnSpc>
              <a:defRPr sz="3200">
                <a:solidFill>
                  <a:srgbClr val="FFFFFF"/>
                </a:solidFill>
                <a:latin typeface="Graphik"/>
                <a:ea typeface="Graphik"/>
                <a:cs typeface="Graphik"/>
                <a:sym typeface="Graphik"/>
              </a:defRPr>
            </a:lvl1pPr>
          </a:lstStyle>
          <a:p>
            <a:pPr/>
            <a:r>
              <a:t>Purposes should not be broad and abstract</a:t>
            </a:r>
          </a:p>
        </p:txBody>
      </p:sp>
      <p:sp>
        <p:nvSpPr>
          <p:cNvPr id="290" name="Purposes can be grouped or categorised, but not replaced, e.g. with Marketing for ‘Sending new product emails’"/>
          <p:cNvSpPr txBox="1"/>
          <p:nvPr/>
        </p:nvSpPr>
        <p:spPr>
          <a:xfrm>
            <a:off x="2141642" y="6827505"/>
            <a:ext cx="4739130" cy="329793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Purposes can be grouped or categorised, but not replaced, e.g. with Marketing for ‘Sending new product emails’</a:t>
            </a:r>
          </a:p>
        </p:txBody>
      </p:sp>
      <p:sp>
        <p:nvSpPr>
          <p:cNvPr id="291" name="Purposes don’t have to necessarily benefit the data subject e.g. service optimisation"/>
          <p:cNvSpPr txBox="1"/>
          <p:nvPr/>
        </p:nvSpPr>
        <p:spPr>
          <a:xfrm>
            <a:off x="2141642" y="10360272"/>
            <a:ext cx="4739130" cy="2231137"/>
          </a:xfrm>
          <a:prstGeom prst="rect">
            <a:avLst/>
          </a:prstGeom>
          <a:solidFill>
            <a:schemeClr val="accent1">
              <a:hueOff val="-245591"/>
              <a:satOff val="13830"/>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Purposes don’t have to necessarily benefit the data subject e.g. service optimisation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Harsh(vardhan J. Pandit)"/>
          <p:cNvSpPr txBox="1"/>
          <p:nvPr>
            <p:ph type="title"/>
          </p:nvPr>
        </p:nvSpPr>
        <p:spPr>
          <a:prstGeom prst="rect">
            <a:avLst/>
          </a:prstGeom>
        </p:spPr>
        <p:txBody>
          <a:bodyPr/>
          <a:lstStyle/>
          <a:p>
            <a:pPr/>
            <a:r>
              <a:t>Harsh(vardhan J. Pandit)</a:t>
            </a:r>
          </a:p>
        </p:txBody>
      </p:sp>
      <p:sp>
        <p:nvSpPr>
          <p:cNvPr id="168" name="Postdoctoral Researcher at Trinity College Dublin, IE…"/>
          <p:cNvSpPr txBox="1"/>
          <p:nvPr>
            <p:ph type="body" idx="1"/>
          </p:nvPr>
        </p:nvSpPr>
        <p:spPr>
          <a:prstGeom prst="rect">
            <a:avLst/>
          </a:prstGeom>
        </p:spPr>
        <p:txBody>
          <a:bodyPr/>
          <a:lstStyle/>
          <a:p>
            <a:pPr marL="717376" indent="-717376" defTabSz="701675">
              <a:spcBef>
                <a:spcPts val="2000"/>
              </a:spcBef>
              <a:buSzPct val="45000"/>
              <a:buBlip>
                <a:blip r:embed="rId2"/>
              </a:buBlip>
              <a:defRPr spc="-115" sz="5780"/>
            </a:pPr>
            <a:r>
              <a:t>Postdoctoral Researcher at Trinity College Dublin, IE </a:t>
            </a:r>
          </a:p>
          <a:p>
            <a:pPr marL="717376" indent="-717376" defTabSz="701675">
              <a:spcBef>
                <a:spcPts val="2000"/>
              </a:spcBef>
              <a:buSzPct val="45000"/>
              <a:buBlip>
                <a:blip r:embed="rId2"/>
              </a:buBlip>
              <a:defRPr spc="-115" sz="5780"/>
            </a:pPr>
            <a:r>
              <a:t>Current Project: creating a knowledge graph of privacy risks for DPIA</a:t>
            </a:r>
          </a:p>
          <a:p>
            <a:pPr marL="717376" indent="-717376" defTabSz="701675">
              <a:spcBef>
                <a:spcPts val="2000"/>
              </a:spcBef>
              <a:buSzPct val="45000"/>
              <a:buBlip>
                <a:blip r:embed="rId2"/>
              </a:buBlip>
              <a:defRPr spc="-115" sz="5780"/>
            </a:pPr>
            <a:r>
              <a:t>PhD in Computer Science (2020) - Representation of activities involving personal data and consent for GDPR information</a:t>
            </a:r>
          </a:p>
          <a:p>
            <a:pPr marL="717376" indent="-717376" defTabSz="701675">
              <a:spcBef>
                <a:spcPts val="2000"/>
              </a:spcBef>
              <a:buSzPct val="45000"/>
              <a:buBlip>
                <a:blip r:embed="rId2"/>
              </a:buBlip>
              <a:defRPr spc="-115" sz="5780"/>
            </a:pPr>
            <a:r>
              <a:t>Chair  of W3C Community Groups: Data Privacy Vocabularies and Controls Community Group (DPVCG) and Consent (ConsentCG)</a:t>
            </a:r>
          </a:p>
        </p:txBody>
      </p:sp>
      <p:sp>
        <p:nvSpPr>
          <p:cNvPr id="169" name="An Introdu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 Introduction</a:t>
            </a:r>
          </a:p>
        </p:txBody>
      </p:sp>
      <p:sp>
        <p:nvSpPr>
          <p:cNvPr id="170" name="Slide Number"/>
          <p:cNvSpPr txBox="1"/>
          <p:nvPr>
            <p:ph type="sldNum" sz="quarter" idx="2"/>
          </p:nvPr>
        </p:nvSpPr>
        <p:spPr>
          <a:xfrm>
            <a:off x="12068301" y="12700000"/>
            <a:ext cx="2550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294" name="Actors"/>
          <p:cNvSpPr txBox="1"/>
          <p:nvPr>
            <p:ph type="body" sz="half" idx="1"/>
          </p:nvPr>
        </p:nvSpPr>
        <p:spPr>
          <a:prstGeom prst="rect">
            <a:avLst/>
          </a:prstGeom>
        </p:spPr>
        <p:txBody>
          <a:bodyPr/>
          <a:lstStyle>
            <a:lvl1pPr defTabSz="2365248">
              <a:defRPr sz="21728"/>
            </a:lvl1pPr>
          </a:lstStyle>
          <a:p>
            <a:pPr/>
            <a:r>
              <a:t>Actors</a:t>
            </a:r>
          </a:p>
        </p:txBody>
      </p:sp>
      <p:sp>
        <p:nvSpPr>
          <p:cNvPr id="295" name="Slide Number"/>
          <p:cNvSpPr txBox="1"/>
          <p:nvPr>
            <p:ph type="sldNum" sz="quarter" idx="2"/>
          </p:nvPr>
        </p:nvSpPr>
        <p:spPr>
          <a:xfrm>
            <a:off x="11978639" y="12700000"/>
            <a:ext cx="42672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lide Number"/>
          <p:cNvSpPr txBox="1"/>
          <p:nvPr>
            <p:ph type="sldNum" sz="quarter" idx="2"/>
          </p:nvPr>
        </p:nvSpPr>
        <p:spPr>
          <a:xfrm>
            <a:off x="12017628" y="12700000"/>
            <a:ext cx="3563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8" name="Image" descr="Image"/>
          <p:cNvPicPr>
            <a:picLocks noChangeAspect="1"/>
          </p:cNvPicPr>
          <p:nvPr/>
        </p:nvPicPr>
        <p:blipFill>
          <a:blip r:embed="rId2">
            <a:extLst/>
          </a:blip>
          <a:stretch>
            <a:fillRect/>
          </a:stretch>
        </p:blipFill>
        <p:spPr>
          <a:xfrm>
            <a:off x="1138039" y="1769382"/>
            <a:ext cx="13601701" cy="9423401"/>
          </a:xfrm>
          <a:prstGeom prst="rect">
            <a:avLst/>
          </a:prstGeom>
          <a:ln w="12700">
            <a:miter lim="400000"/>
          </a:ln>
        </p:spPr>
      </p:pic>
      <p:sp>
        <p:nvSpPr>
          <p:cNvPr id="299" name="Data Controllers are responsible for deciding the ‘purpose’"/>
          <p:cNvSpPr txBox="1"/>
          <p:nvPr/>
        </p:nvSpPr>
        <p:spPr>
          <a:xfrm>
            <a:off x="15789425" y="1070979"/>
            <a:ext cx="7311283" cy="1215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Data Controllers are responsible for deciding the ‘purpose’</a:t>
            </a:r>
          </a:p>
        </p:txBody>
      </p:sp>
      <p:sp>
        <p:nvSpPr>
          <p:cNvPr id="300" name="Data Controllers may not even ‘touch’ the data they ‘control’"/>
          <p:cNvSpPr txBox="1"/>
          <p:nvPr/>
        </p:nvSpPr>
        <p:spPr>
          <a:xfrm>
            <a:off x="15789425" y="2488614"/>
            <a:ext cx="7311283" cy="1215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Data Controllers may not even ‘touch’ the data they ‘control’</a:t>
            </a:r>
          </a:p>
        </p:txBody>
      </p:sp>
      <p:sp>
        <p:nvSpPr>
          <p:cNvPr id="301" name="Data Controllers can ‘team up’ to become Joint (Data) Controllers"/>
          <p:cNvSpPr txBox="1"/>
          <p:nvPr/>
        </p:nvSpPr>
        <p:spPr>
          <a:xfrm>
            <a:off x="15789425" y="3906250"/>
            <a:ext cx="7311283" cy="1215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Data Controllers can ‘team up’ to become Joint (Data) Controllers</a:t>
            </a:r>
          </a:p>
        </p:txBody>
      </p:sp>
      <p:sp>
        <p:nvSpPr>
          <p:cNvPr id="302" name="Processors only act on ‘orders’ given (explicitly) by Controllers"/>
          <p:cNvSpPr txBox="1"/>
          <p:nvPr/>
        </p:nvSpPr>
        <p:spPr>
          <a:xfrm>
            <a:off x="15789425" y="5323885"/>
            <a:ext cx="7311283" cy="1215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Processors only act on ‘orders’ given (explicitly) by Controllers</a:t>
            </a:r>
          </a:p>
        </p:txBody>
      </p:sp>
      <p:sp>
        <p:nvSpPr>
          <p:cNvPr id="303" name="Processors can appoint other (sub-)Processors, still governed by instructions from Controllers"/>
          <p:cNvSpPr txBox="1"/>
          <p:nvPr/>
        </p:nvSpPr>
        <p:spPr>
          <a:xfrm>
            <a:off x="15789425" y="6741520"/>
            <a:ext cx="7311283" cy="17485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Processors can appoint other (sub-)Processors, still governed by instructions from Controllers</a:t>
            </a:r>
          </a:p>
        </p:txBody>
      </p:sp>
      <p:sp>
        <p:nvSpPr>
          <p:cNvPr id="304" name="Processors deciding/ processing on their own become Controllers"/>
          <p:cNvSpPr txBox="1"/>
          <p:nvPr/>
        </p:nvSpPr>
        <p:spPr>
          <a:xfrm>
            <a:off x="15789425" y="8692556"/>
            <a:ext cx="7311283" cy="1215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Processors deciding/ processing on their own become Controllers</a:t>
            </a:r>
          </a:p>
        </p:txBody>
      </p:sp>
      <p:sp>
        <p:nvSpPr>
          <p:cNvPr id="305" name="Data Protection Authorities (DPA) are empowered by GDPR to enforce its obligations on all entities"/>
          <p:cNvSpPr txBox="1"/>
          <p:nvPr/>
        </p:nvSpPr>
        <p:spPr>
          <a:xfrm>
            <a:off x="15789425" y="10110191"/>
            <a:ext cx="7311283" cy="17485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lnSpc>
                <a:spcPct val="100000"/>
              </a:lnSpc>
              <a:defRPr sz="3200">
                <a:latin typeface="Graphik"/>
                <a:ea typeface="Graphik"/>
                <a:cs typeface="Graphik"/>
                <a:sym typeface="Graphik"/>
              </a:defRPr>
            </a:lvl1pPr>
          </a:lstStyle>
          <a:p>
            <a:pPr/>
            <a:r>
              <a:t>Data Protection Authorities (DPA) are empowered by GDPR to enforce its obligations on all entities</a:t>
            </a:r>
          </a:p>
        </p:txBody>
      </p:sp>
      <p:sp>
        <p:nvSpPr>
          <p:cNvPr id="306" name="GDPR Data Interoperability Model,  EURAS Annual Standardisation Conference (EURAS) 2018,  Harshvardhan J. Pandit* , Declan O'Sullivan , Dave Lewis  https://harshp.com/research/publications/010-gdpr-data-interoperability-model"/>
          <p:cNvSpPr txBox="1"/>
          <p:nvPr/>
        </p:nvSpPr>
        <p:spPr>
          <a:xfrm>
            <a:off x="1292000" y="11308157"/>
            <a:ext cx="8969426" cy="20838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00000"/>
              </a:lnSpc>
              <a:spcBef>
                <a:spcPts val="1600"/>
              </a:spcBef>
              <a:defRPr sz="2200">
                <a:solidFill>
                  <a:schemeClr val="accent1">
                    <a:lumOff val="-24499"/>
                  </a:schemeClr>
                </a:solidFill>
                <a:latin typeface="Times Roman"/>
                <a:ea typeface="Times Roman"/>
                <a:cs typeface="Times Roman"/>
                <a:sym typeface="Times Roman"/>
              </a:defRPr>
            </a:pPr>
            <a:r>
              <a:rPr i="1"/>
              <a:t>GDPR Data Interoperability Model</a:t>
            </a:r>
            <a:r>
              <a:t>, </a:t>
            </a:r>
            <a:br/>
            <a:r>
              <a:t>EURAS Annual Standardisation Conference (EURAS) 2018, </a:t>
            </a:r>
            <a:br/>
            <a:r>
              <a:rPr u="sng"/>
              <a:t>Harshvardhan J. Pandit</a:t>
            </a:r>
            <a:r>
              <a:t>* , Declan O'Sullivan , Dave Lewis </a:t>
            </a:r>
            <a:br/>
            <a:r>
              <a:rPr u="sng">
                <a:hlinkClick r:id="rId3" invalidUrl="" action="" tgtFrame="" tooltip="" history="1" highlightClick="0" endSnd="0"/>
              </a:rPr>
              <a:t>https://harshp.com/research/publications/010-gdpr-data-interoperability-model</a:t>
            </a:r>
            <a:r>
              <a:t>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309" name="Legal Basis &amp; Principles"/>
          <p:cNvSpPr txBox="1"/>
          <p:nvPr>
            <p:ph type="body" sz="half" idx="1"/>
          </p:nvPr>
        </p:nvSpPr>
        <p:spPr>
          <a:prstGeom prst="rect">
            <a:avLst/>
          </a:prstGeom>
        </p:spPr>
        <p:txBody>
          <a:bodyPr/>
          <a:lstStyle>
            <a:lvl1pPr defTabSz="1755648">
              <a:defRPr sz="16128"/>
            </a:lvl1pPr>
          </a:lstStyle>
          <a:p>
            <a:pPr/>
            <a:r>
              <a:t>Legal Basis &amp; Principles</a:t>
            </a:r>
          </a:p>
        </p:txBody>
      </p:sp>
      <p:sp>
        <p:nvSpPr>
          <p:cNvPr id="310" name="Slide Number"/>
          <p:cNvSpPr txBox="1"/>
          <p:nvPr>
            <p:ph type="sldNum" sz="quarter" idx="2"/>
          </p:nvPr>
        </p:nvSpPr>
        <p:spPr>
          <a:xfrm>
            <a:off x="11994133" y="12700000"/>
            <a:ext cx="39573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lide Number"/>
          <p:cNvSpPr txBox="1"/>
          <p:nvPr>
            <p:ph type="sldNum" sz="quarter" idx="2"/>
          </p:nvPr>
        </p:nvSpPr>
        <p:spPr>
          <a:xfrm>
            <a:off x="11991593" y="12700000"/>
            <a:ext cx="40843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A.6(1-a) Consent"/>
          <p:cNvSpPr txBox="1"/>
          <p:nvPr/>
        </p:nvSpPr>
        <p:spPr>
          <a:xfrm>
            <a:off x="14329787" y="2852921"/>
            <a:ext cx="4739130" cy="1721105"/>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1130300">
              <a:lnSpc>
                <a:spcPct val="100000"/>
              </a:lnSpc>
              <a:defRPr sz="4800">
                <a:solidFill>
                  <a:srgbClr val="FFFFFF"/>
                </a:solidFill>
                <a:latin typeface="Graphik"/>
                <a:ea typeface="Graphik"/>
                <a:cs typeface="Graphik"/>
                <a:sym typeface="Graphik"/>
              </a:defRPr>
            </a:pPr>
            <a:r>
              <a:t>A.6(1-a)</a:t>
            </a:r>
            <a:br/>
            <a:r>
              <a:t>Consent</a:t>
            </a:r>
          </a:p>
        </p:txBody>
      </p:sp>
      <p:grpSp>
        <p:nvGrpSpPr>
          <p:cNvPr id="316" name="Group"/>
          <p:cNvGrpSpPr/>
          <p:nvPr/>
        </p:nvGrpSpPr>
        <p:grpSpPr>
          <a:xfrm>
            <a:off x="988308" y="1675875"/>
            <a:ext cx="6626277" cy="3688617"/>
            <a:chOff x="0" y="0"/>
            <a:chExt cx="6626275" cy="3688616"/>
          </a:xfrm>
        </p:grpSpPr>
        <p:sp>
          <p:nvSpPr>
            <p:cNvPr id="314" name="A.6(1-b) Contract"/>
            <p:cNvSpPr txBox="1"/>
            <p:nvPr/>
          </p:nvSpPr>
          <p:spPr>
            <a:xfrm>
              <a:off x="27460" y="-1"/>
              <a:ext cx="4739130" cy="1721105"/>
            </a:xfrm>
            <a:prstGeom prst="rect">
              <a:avLst/>
            </a:prstGeom>
            <a:solidFill>
              <a:srgbClr val="45B43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825500">
                <a:lnSpc>
                  <a:spcPct val="100000"/>
                </a:lnSpc>
                <a:defRPr sz="4800">
                  <a:latin typeface="Graphik"/>
                  <a:ea typeface="Graphik"/>
                  <a:cs typeface="Graphik"/>
                  <a:sym typeface="Graphik"/>
                </a:defRPr>
              </a:pPr>
              <a:r>
                <a:t>A.6(1-b)</a:t>
              </a:r>
              <a:br/>
              <a:r>
                <a:t>Contract</a:t>
              </a:r>
            </a:p>
          </p:txBody>
        </p:sp>
        <p:sp>
          <p:nvSpPr>
            <p:cNvPr id="315" name="A.6(1-c) Legal Obligation"/>
            <p:cNvSpPr txBox="1"/>
            <p:nvPr/>
          </p:nvSpPr>
          <p:spPr>
            <a:xfrm>
              <a:off x="0" y="1967512"/>
              <a:ext cx="6626276" cy="1721105"/>
            </a:xfrm>
            <a:prstGeom prst="rect">
              <a:avLst/>
            </a:prstGeom>
            <a:solidFill>
              <a:srgbClr val="45B43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825500">
                <a:lnSpc>
                  <a:spcPct val="100000"/>
                </a:lnSpc>
                <a:defRPr sz="4800">
                  <a:latin typeface="Graphik"/>
                  <a:ea typeface="Graphik"/>
                  <a:cs typeface="Graphik"/>
                  <a:sym typeface="Graphik"/>
                </a:defRPr>
              </a:pPr>
              <a:r>
                <a:t>A.6(1-c)</a:t>
              </a:r>
              <a:br/>
              <a:r>
                <a:t>Legal Obligation</a:t>
              </a:r>
            </a:p>
          </p:txBody>
        </p:sp>
      </p:grpSp>
      <p:sp>
        <p:nvSpPr>
          <p:cNvPr id="317" name="A.6(1-f) Legitimate Interest of Controller"/>
          <p:cNvSpPr txBox="1"/>
          <p:nvPr/>
        </p:nvSpPr>
        <p:spPr>
          <a:xfrm>
            <a:off x="11934677" y="5007321"/>
            <a:ext cx="9529348" cy="1721105"/>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1130300">
              <a:lnSpc>
                <a:spcPct val="100000"/>
              </a:lnSpc>
              <a:defRPr sz="4800">
                <a:solidFill>
                  <a:srgbClr val="FFFFFF"/>
                </a:solidFill>
                <a:latin typeface="Graphik"/>
                <a:ea typeface="Graphik"/>
                <a:cs typeface="Graphik"/>
                <a:sym typeface="Graphik"/>
              </a:defRPr>
            </a:pPr>
            <a:r>
              <a:t>A.6(1-f)</a:t>
            </a:r>
            <a:br/>
            <a:r>
              <a:t>Legitimate Interest of Controller</a:t>
            </a:r>
          </a:p>
        </p:txBody>
      </p:sp>
      <p:sp>
        <p:nvSpPr>
          <p:cNvPr id="318" name="A.6(1-e) Public Interest"/>
          <p:cNvSpPr txBox="1"/>
          <p:nvPr/>
        </p:nvSpPr>
        <p:spPr>
          <a:xfrm>
            <a:off x="988308" y="5610899"/>
            <a:ext cx="6626277" cy="1721105"/>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lnSpc>
                <a:spcPct val="100000"/>
              </a:lnSpc>
              <a:defRPr sz="4800">
                <a:latin typeface="Graphik"/>
                <a:ea typeface="Graphik"/>
                <a:cs typeface="Graphik"/>
                <a:sym typeface="Graphik"/>
              </a:defRPr>
            </a:pPr>
            <a:r>
              <a:t>A.6(1-e)</a:t>
            </a:r>
            <a:br/>
            <a:r>
              <a:t>Public Interest</a:t>
            </a:r>
          </a:p>
        </p:txBody>
      </p:sp>
      <p:grpSp>
        <p:nvGrpSpPr>
          <p:cNvPr id="321" name="Group"/>
          <p:cNvGrpSpPr/>
          <p:nvPr/>
        </p:nvGrpSpPr>
        <p:grpSpPr>
          <a:xfrm>
            <a:off x="988308" y="7578411"/>
            <a:ext cx="9083650" cy="5314218"/>
            <a:chOff x="0" y="0"/>
            <a:chExt cx="9083648" cy="5314216"/>
          </a:xfrm>
        </p:grpSpPr>
        <p:sp>
          <p:nvSpPr>
            <p:cNvPr id="319" name="A.6(1-d) Protect vital interests of data subject or other natural person"/>
            <p:cNvSpPr txBox="1"/>
            <p:nvPr/>
          </p:nvSpPr>
          <p:spPr>
            <a:xfrm>
              <a:off x="0" y="-1"/>
              <a:ext cx="6626276" cy="3346705"/>
            </a:xfrm>
            <a:prstGeom prst="rect">
              <a:avLst/>
            </a:prstGeom>
            <a:solidFill>
              <a:schemeClr val="accent1">
                <a:hueOff val="-245591"/>
                <a:satOff val="13830"/>
                <a:lumOff val="1755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825500">
                <a:lnSpc>
                  <a:spcPct val="100000"/>
                </a:lnSpc>
                <a:defRPr sz="4800">
                  <a:latin typeface="Graphik"/>
                  <a:ea typeface="Graphik"/>
                  <a:cs typeface="Graphik"/>
                  <a:sym typeface="Graphik"/>
                </a:defRPr>
              </a:pPr>
              <a:r>
                <a:t>A.6(1-d)</a:t>
              </a:r>
              <a:br/>
              <a:r>
                <a:t>Protect vital interests of data subject or other natural person</a:t>
              </a:r>
            </a:p>
          </p:txBody>
        </p:sp>
        <p:sp>
          <p:nvSpPr>
            <p:cNvPr id="320" name="A.6(1-c) Official Authority of Controller"/>
            <p:cNvSpPr txBox="1"/>
            <p:nvPr/>
          </p:nvSpPr>
          <p:spPr>
            <a:xfrm>
              <a:off x="17158" y="3593112"/>
              <a:ext cx="9066491" cy="1721105"/>
            </a:xfrm>
            <a:prstGeom prst="rect">
              <a:avLst/>
            </a:prstGeom>
            <a:solidFill>
              <a:schemeClr val="accent1">
                <a:hueOff val="-245591"/>
                <a:satOff val="13830"/>
                <a:lumOff val="17557"/>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defTabSz="825500">
                <a:lnSpc>
                  <a:spcPct val="100000"/>
                </a:lnSpc>
                <a:defRPr sz="4800">
                  <a:latin typeface="Graphik"/>
                  <a:ea typeface="Graphik"/>
                  <a:cs typeface="Graphik"/>
                  <a:sym typeface="Graphik"/>
                </a:defRPr>
              </a:pPr>
              <a:r>
                <a:t>A.6(1-c)</a:t>
              </a:r>
              <a:br/>
              <a:r>
                <a:t>Official Authority of Controller</a:t>
              </a:r>
            </a:p>
          </p:txBody>
        </p:sp>
      </p:grpSp>
      <p:sp>
        <p:nvSpPr>
          <p:cNvPr id="322" name="A.6(1-f) Legitimate Interest of Third-Party"/>
          <p:cNvSpPr txBox="1"/>
          <p:nvPr/>
        </p:nvSpPr>
        <p:spPr>
          <a:xfrm>
            <a:off x="11934677" y="7161721"/>
            <a:ext cx="9529348" cy="1721105"/>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1130300">
              <a:lnSpc>
                <a:spcPct val="100000"/>
              </a:lnSpc>
              <a:defRPr sz="4800">
                <a:solidFill>
                  <a:srgbClr val="FFFFFF"/>
                </a:solidFill>
                <a:latin typeface="Graphik"/>
                <a:ea typeface="Graphik"/>
                <a:cs typeface="Graphik"/>
                <a:sym typeface="Graphik"/>
              </a:defRPr>
            </a:pPr>
            <a:r>
              <a:t>A.6(1-f)</a:t>
            </a:r>
            <a:br/>
            <a:r>
              <a:t>Legitimate Interest of Third-Party</a:t>
            </a:r>
          </a:p>
        </p:txBody>
      </p:sp>
      <p:sp>
        <p:nvSpPr>
          <p:cNvPr id="323" name="Widespread Problematic Occurrences"/>
          <p:cNvSpPr txBox="1"/>
          <p:nvPr/>
        </p:nvSpPr>
        <p:spPr>
          <a:xfrm>
            <a:off x="10989685" y="9080077"/>
            <a:ext cx="11419333"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Canela Text Bold"/>
                <a:ea typeface="Canela Text Bold"/>
                <a:cs typeface="Canela Text Bold"/>
                <a:sym typeface="Canela Text Bold"/>
              </a:defRPr>
            </a:lvl1pPr>
          </a:lstStyle>
          <a:p>
            <a:pPr/>
            <a:r>
              <a:t>Widespread Problematic Occurrences</a:t>
            </a:r>
          </a:p>
        </p:txBody>
      </p:sp>
      <p:sp>
        <p:nvSpPr>
          <p:cNvPr id="324" name="GDPR’s Framework of Legal Basis"/>
          <p:cNvSpPr txBox="1"/>
          <p:nvPr/>
        </p:nvSpPr>
        <p:spPr>
          <a:xfrm>
            <a:off x="7124547" y="419562"/>
            <a:ext cx="10134906"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Canela Text Bold"/>
                <a:ea typeface="Canela Text Bold"/>
                <a:cs typeface="Canela Text Bold"/>
                <a:sym typeface="Canela Text Bold"/>
              </a:defRPr>
            </a:lvl1pPr>
          </a:lstStyle>
          <a:p>
            <a:pPr/>
            <a:r>
              <a:t>GDPR’s Framework of Legal Basis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4" grpId="7" fill="hold">
                                  <p:stCondLst>
                                    <p:cond delay="0"/>
                                  </p:stCondLst>
                                  <p:iterate type="el" backwards="0">
                                    <p:tmAbs val="0"/>
                                  </p:iterate>
                                  <p:childTnLst>
                                    <p:set>
                                      <p:cBhvr>
                                        <p:cTn id="30" fill="hold"/>
                                        <p:tgtEl>
                                          <p:spTgt spid="323"/>
                                        </p:tgtEl>
                                        <p:attrNameLst>
                                          <p:attrName>style.visibility</p:attrName>
                                        </p:attrNameLst>
                                      </p:cBhvr>
                                      <p:to>
                                        <p:strVal val="visible"/>
                                      </p:to>
                                    </p:set>
                                    <p:animEffect filter="box(out)" transition="in">
                                      <p:cBhvr>
                                        <p:cTn id="31"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3"/>
      <p:bldP build="whole" bldLvl="1" animBg="1" rev="0" advAuto="0" spid="322" grpId="6"/>
      <p:bldP build="whole" bldLvl="1" animBg="1" rev="0" advAuto="0" spid="317" grpId="5"/>
      <p:bldP build="whole" bldLvl="1" animBg="1" rev="0" advAuto="0" spid="313" grpId="4"/>
      <p:bldP build="whole" bldLvl="1" animBg="1" rev="0" advAuto="0" spid="318" grpId="2"/>
      <p:bldP build="whole" bldLvl="1" animBg="1" rev="0" advAuto="0" spid="316" grpId="1"/>
      <p:bldP build="whole" bldLvl="1" animBg="1" rev="0" advAuto="0" spid="323" grpId="7"/>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lide Number"/>
          <p:cNvSpPr txBox="1"/>
          <p:nvPr>
            <p:ph type="sldNum" sz="quarter" idx="2"/>
          </p:nvPr>
        </p:nvSpPr>
        <p:spPr>
          <a:xfrm>
            <a:off x="11994387" y="12700000"/>
            <a:ext cx="40284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 name="GDPR's principles providing a framework for ‘responsibility'"/>
          <p:cNvSpPr txBox="1"/>
          <p:nvPr/>
        </p:nvSpPr>
        <p:spPr>
          <a:xfrm>
            <a:off x="2120003" y="-213594"/>
            <a:ext cx="21407171" cy="1895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GDPR's principles providing a framework for ‘responsibility'</a:t>
            </a:r>
          </a:p>
        </p:txBody>
      </p:sp>
      <p:sp>
        <p:nvSpPr>
          <p:cNvPr id="328" name="Principles (Article.5)…"/>
          <p:cNvSpPr txBox="1"/>
          <p:nvPr/>
        </p:nvSpPr>
        <p:spPr>
          <a:xfrm>
            <a:off x="1791300" y="1663679"/>
            <a:ext cx="7290919" cy="4517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defRPr b="1" sz="3200">
                <a:latin typeface="Graphik"/>
                <a:ea typeface="Graphik"/>
                <a:cs typeface="Graphik"/>
                <a:sym typeface="Graphik"/>
              </a:defRPr>
            </a:pPr>
            <a:r>
              <a:rPr sz="3800"/>
              <a:t>Principles (Article.5)</a:t>
            </a:r>
            <a:endParaRPr sz="3800"/>
          </a:p>
          <a:p>
            <a:pPr defTabSz="825500">
              <a:lnSpc>
                <a:spcPct val="100000"/>
              </a:lnSpc>
              <a:defRPr sz="3200">
                <a:latin typeface="Graphik"/>
                <a:ea typeface="Graphik"/>
                <a:cs typeface="Graphik"/>
                <a:sym typeface="Graphik"/>
              </a:defRPr>
            </a:pPr>
            <a:r>
              <a:t>lawfulness, fairness and transparency</a:t>
            </a:r>
            <a:br/>
            <a:r>
              <a:t>purpose limitation</a:t>
            </a:r>
            <a:br/>
            <a:r>
              <a:t>data minimisation</a:t>
            </a:r>
            <a:br/>
            <a:r>
              <a:t>accuracy</a:t>
            </a:r>
            <a:br/>
            <a:r>
              <a:t>storage limitation</a:t>
            </a:r>
            <a:br/>
            <a:r>
              <a:t>integrity and confidentiality</a:t>
            </a:r>
            <a:br/>
            <a:r>
              <a:t>accountability</a:t>
            </a:r>
          </a:p>
        </p:txBody>
      </p:sp>
      <p:sp>
        <p:nvSpPr>
          <p:cNvPr id="329" name="A77 Right to complaint  Any Data Subject can complaint to their Supervisory Authority (DPA)  If DPA is in a different country than the company, then the DPA will ‘lease’ and ‘co-operate’ with the DPA of that country"/>
          <p:cNvSpPr txBox="1"/>
          <p:nvPr/>
        </p:nvSpPr>
        <p:spPr>
          <a:xfrm>
            <a:off x="16564956" y="3609242"/>
            <a:ext cx="6244188" cy="44155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lnSpc>
                <a:spcPct val="100000"/>
              </a:lnSpc>
              <a:defRPr sz="3200">
                <a:latin typeface="Graphik"/>
                <a:ea typeface="Graphik"/>
                <a:cs typeface="Graphik"/>
                <a:sym typeface="Graphik"/>
              </a:defRPr>
            </a:pPr>
            <a:r>
              <a:t>A77 </a:t>
            </a:r>
            <a:r>
              <a:rPr b="1"/>
              <a:t>Right to complaint</a:t>
            </a:r>
            <a:r>
              <a:t> </a:t>
            </a:r>
            <a:br/>
            <a:r>
              <a:t>Any Data Subject can complaint to their Supervisory Authority (DPA) </a:t>
            </a:r>
            <a:br/>
            <a:r>
              <a:t>If DPA is in a different country than the company, then the DPA will ‘lease’ and ‘co-operate’ with the DPA of that country</a:t>
            </a:r>
          </a:p>
        </p:txBody>
      </p:sp>
      <p:sp>
        <p:nvSpPr>
          <p:cNvPr id="330" name="Consent (Article.7)…"/>
          <p:cNvSpPr txBox="1"/>
          <p:nvPr/>
        </p:nvSpPr>
        <p:spPr>
          <a:xfrm>
            <a:off x="2099961" y="7335944"/>
            <a:ext cx="6673597" cy="38821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defRPr b="1" sz="3200">
                <a:latin typeface="Graphik"/>
                <a:ea typeface="Graphik"/>
                <a:cs typeface="Graphik"/>
                <a:sym typeface="Graphik"/>
              </a:defRPr>
            </a:pPr>
            <a:r>
              <a:t>Consent (Article.7)</a:t>
            </a:r>
          </a:p>
          <a:p>
            <a:pPr defTabSz="825500">
              <a:lnSpc>
                <a:spcPct val="100000"/>
              </a:lnSpc>
              <a:defRPr sz="3200">
                <a:latin typeface="Graphik"/>
                <a:ea typeface="Graphik"/>
                <a:cs typeface="Graphik"/>
                <a:sym typeface="Graphik"/>
              </a:defRPr>
            </a:pPr>
            <a:r>
              <a:t>Informed</a:t>
            </a:r>
            <a:br/>
            <a:r>
              <a:t>Freely Given</a:t>
            </a:r>
          </a:p>
          <a:p>
            <a:pPr defTabSz="825500">
              <a:lnSpc>
                <a:spcPct val="100000"/>
              </a:lnSpc>
              <a:defRPr sz="3200">
                <a:latin typeface="Graphik"/>
                <a:ea typeface="Graphik"/>
                <a:cs typeface="Graphik"/>
                <a:sym typeface="Graphik"/>
              </a:defRPr>
            </a:pPr>
            <a:r>
              <a:t>Unambiguous</a:t>
            </a:r>
            <a:br/>
            <a:r>
              <a:t>Balance of Power(s)</a:t>
            </a:r>
            <a:br/>
            <a:r>
              <a:t>Right to Withdraw</a:t>
            </a:r>
          </a:p>
          <a:p>
            <a:pPr defTabSz="825500">
              <a:lnSpc>
                <a:spcPct val="100000"/>
              </a:lnSpc>
              <a:defRPr sz="3200">
                <a:latin typeface="Graphik"/>
                <a:ea typeface="Graphik"/>
                <a:cs typeface="Graphik"/>
                <a:sym typeface="Graphik"/>
              </a:defRPr>
            </a:pPr>
            <a:r>
              <a:t>Explicit Consent (e.g. for Article.9)</a:t>
            </a:r>
          </a:p>
        </p:txBody>
      </p:sp>
      <p:sp>
        <p:nvSpPr>
          <p:cNvPr id="331" name="A12-A22 Rights…"/>
          <p:cNvSpPr txBox="1"/>
          <p:nvPr/>
        </p:nvSpPr>
        <p:spPr>
          <a:xfrm>
            <a:off x="9817193" y="3342542"/>
            <a:ext cx="6012790" cy="4948937"/>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defRPr b="1" sz="3200">
                <a:latin typeface="Graphik"/>
                <a:ea typeface="Graphik"/>
                <a:cs typeface="Graphik"/>
                <a:sym typeface="Graphik"/>
              </a:defRPr>
            </a:pPr>
            <a:r>
              <a:t>A12-A22 Rights</a:t>
            </a:r>
          </a:p>
          <a:p>
            <a:pPr defTabSz="825500">
              <a:lnSpc>
                <a:spcPct val="100000"/>
              </a:lnSpc>
              <a:defRPr sz="3200">
                <a:latin typeface="Graphik"/>
                <a:ea typeface="Graphik"/>
                <a:cs typeface="Graphik"/>
                <a:sym typeface="Graphik"/>
              </a:defRPr>
            </a:pPr>
            <a:r>
              <a:t>Transparency (A.12)</a:t>
            </a:r>
          </a:p>
          <a:p>
            <a:pPr defTabSz="825500">
              <a:lnSpc>
                <a:spcPct val="100000"/>
              </a:lnSpc>
              <a:defRPr sz="3200">
                <a:latin typeface="Graphik"/>
                <a:ea typeface="Graphik"/>
                <a:cs typeface="Graphik"/>
                <a:sym typeface="Graphik"/>
              </a:defRPr>
            </a:pPr>
            <a:r>
              <a:t>Notice (A.13, A.14) ; </a:t>
            </a:r>
          </a:p>
          <a:p>
            <a:pPr defTabSz="825500">
              <a:lnSpc>
                <a:spcPct val="100000"/>
              </a:lnSpc>
              <a:defRPr sz="3200">
                <a:latin typeface="Graphik"/>
                <a:ea typeface="Graphik"/>
                <a:cs typeface="Graphik"/>
                <a:sym typeface="Graphik"/>
              </a:defRPr>
            </a:pPr>
            <a:r>
              <a:t>Object to Processing</a:t>
            </a:r>
            <a:br/>
            <a:r>
              <a:t>Rectification of Data</a:t>
            </a:r>
            <a:br/>
            <a:r>
              <a:t>Erasure (Right to be Forgotten)</a:t>
            </a:r>
            <a:br/>
            <a:r>
              <a:t>Restriction of Processing</a:t>
            </a:r>
          </a:p>
          <a:p>
            <a:pPr defTabSz="825500">
              <a:lnSpc>
                <a:spcPct val="100000"/>
              </a:lnSpc>
              <a:defRPr sz="3200">
                <a:latin typeface="Graphik"/>
                <a:ea typeface="Graphik"/>
                <a:cs typeface="Graphik"/>
                <a:sym typeface="Graphik"/>
              </a:defRPr>
            </a:pPr>
            <a:r>
              <a:t>Right of Access</a:t>
            </a:r>
            <a:br/>
            <a:r>
              <a:t>Data Portability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334" name="Investigating ‘Personal Data Handling’"/>
          <p:cNvSpPr txBox="1"/>
          <p:nvPr>
            <p:ph type="body" sz="half" idx="1"/>
          </p:nvPr>
        </p:nvSpPr>
        <p:spPr>
          <a:prstGeom prst="rect">
            <a:avLst/>
          </a:prstGeom>
        </p:spPr>
        <p:txBody>
          <a:bodyPr/>
          <a:lstStyle/>
          <a:p>
            <a:pPr defTabSz="1316736">
              <a:defRPr sz="12096"/>
            </a:pPr>
            <a:r>
              <a:t>Investigating</a:t>
            </a:r>
            <a:br/>
            <a:r>
              <a:t>‘Personal Data Handling’</a:t>
            </a:r>
          </a:p>
        </p:txBody>
      </p:sp>
      <p:sp>
        <p:nvSpPr>
          <p:cNvPr id="335" name="Slide Number"/>
          <p:cNvSpPr txBox="1"/>
          <p:nvPr>
            <p:ph type="sldNum" sz="quarter" idx="2"/>
          </p:nvPr>
        </p:nvSpPr>
        <p:spPr>
          <a:xfrm>
            <a:off x="11989942" y="12700000"/>
            <a:ext cx="4041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lide Number"/>
          <p:cNvSpPr txBox="1"/>
          <p:nvPr>
            <p:ph type="sldNum" sz="quarter" idx="2"/>
          </p:nvPr>
        </p:nvSpPr>
        <p:spPr>
          <a:xfrm>
            <a:off x="11990958" y="12700000"/>
            <a:ext cx="40970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Image" descr="Image"/>
          <p:cNvPicPr>
            <a:picLocks noChangeAspect="1"/>
          </p:cNvPicPr>
          <p:nvPr/>
        </p:nvPicPr>
        <p:blipFill>
          <a:blip r:embed="rId2">
            <a:extLst/>
          </a:blip>
          <a:stretch>
            <a:fillRect/>
          </a:stretch>
        </p:blipFill>
        <p:spPr>
          <a:xfrm>
            <a:off x="1215290" y="2624291"/>
            <a:ext cx="20861486" cy="8467418"/>
          </a:xfrm>
          <a:prstGeom prst="rect">
            <a:avLst/>
          </a:prstGeom>
          <a:ln w="12700">
            <a:miter lim="400000"/>
          </a:ln>
        </p:spPr>
      </p:pic>
      <p:sp>
        <p:nvSpPr>
          <p:cNvPr id="339" name="Step 1: Identify concepts for the use-case"/>
          <p:cNvSpPr txBox="1"/>
          <p:nvPr/>
        </p:nvSpPr>
        <p:spPr>
          <a:xfrm>
            <a:off x="6119621" y="419562"/>
            <a:ext cx="12144757"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Canela Text Bold"/>
                <a:ea typeface="Canela Text Bold"/>
                <a:cs typeface="Canela Text Bold"/>
                <a:sym typeface="Canela Text Bold"/>
              </a:defRPr>
            </a:lvl1pPr>
          </a:lstStyle>
          <a:p>
            <a:pPr/>
            <a:r>
              <a:t>Step 1: Identify concepts for the use-case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cNvSpPr txBox="1"/>
          <p:nvPr>
            <p:ph type="sldNum" sz="quarter" idx="2"/>
          </p:nvPr>
        </p:nvSpPr>
        <p:spPr>
          <a:xfrm>
            <a:off x="12002896" y="12700000"/>
            <a:ext cx="38582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Image" descr="Image"/>
          <p:cNvPicPr>
            <a:picLocks noChangeAspect="1"/>
          </p:cNvPicPr>
          <p:nvPr/>
        </p:nvPicPr>
        <p:blipFill>
          <a:blip r:embed="rId2">
            <a:extLst/>
          </a:blip>
          <a:stretch>
            <a:fillRect/>
          </a:stretch>
        </p:blipFill>
        <p:spPr>
          <a:xfrm>
            <a:off x="1215290" y="2624291"/>
            <a:ext cx="20861486" cy="8467418"/>
          </a:xfrm>
          <a:prstGeom prst="rect">
            <a:avLst/>
          </a:prstGeom>
          <a:ln w="12700">
            <a:miter lim="400000"/>
          </a:ln>
        </p:spPr>
      </p:pic>
      <p:sp>
        <p:nvSpPr>
          <p:cNvPr id="343" name="Step 2: Compare against requirements"/>
          <p:cNvSpPr txBox="1"/>
          <p:nvPr/>
        </p:nvSpPr>
        <p:spPr>
          <a:xfrm>
            <a:off x="6442710" y="419562"/>
            <a:ext cx="11498581" cy="10099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Canela Text Bold"/>
                <a:ea typeface="Canela Text Bold"/>
                <a:cs typeface="Canela Text Bold"/>
                <a:sym typeface="Canela Text Bold"/>
              </a:defRPr>
            </a:lvl1pPr>
          </a:lstStyle>
          <a:p>
            <a:pPr/>
            <a:r>
              <a:t>Step 2: Compare against requirements</a:t>
            </a:r>
          </a:p>
        </p:txBody>
      </p:sp>
      <p:sp>
        <p:nvSpPr>
          <p:cNvPr id="344" name="Special Categories of Personal Data?"/>
          <p:cNvSpPr txBox="1"/>
          <p:nvPr/>
        </p:nvSpPr>
        <p:spPr>
          <a:xfrm>
            <a:off x="402989" y="2273142"/>
            <a:ext cx="5344365"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Special Categories of Personal Data?</a:t>
            </a:r>
          </a:p>
        </p:txBody>
      </p:sp>
      <p:pic>
        <p:nvPicPr>
          <p:cNvPr id="345" name="Line Line" descr="Line Line"/>
          <p:cNvPicPr>
            <a:picLocks noChangeAspect="0"/>
          </p:cNvPicPr>
          <p:nvPr/>
        </p:nvPicPr>
        <p:blipFill>
          <a:blip r:embed="rId3">
            <a:extLst/>
          </a:blip>
          <a:stretch>
            <a:fillRect/>
          </a:stretch>
        </p:blipFill>
        <p:spPr>
          <a:xfrm rot="13500000">
            <a:off x="1427854" y="3019139"/>
            <a:ext cx="1396481" cy="218395"/>
          </a:xfrm>
          <a:prstGeom prst="rect">
            <a:avLst/>
          </a:prstGeom>
        </p:spPr>
      </p:pic>
      <p:sp>
        <p:nvSpPr>
          <p:cNvPr id="347" name="Scale? Automated? Profiling?"/>
          <p:cNvSpPr txBox="1"/>
          <p:nvPr/>
        </p:nvSpPr>
        <p:spPr>
          <a:xfrm>
            <a:off x="354145" y="5777762"/>
            <a:ext cx="4268116"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Scale? Automated? Profiling?</a:t>
            </a:r>
          </a:p>
        </p:txBody>
      </p:sp>
      <p:pic>
        <p:nvPicPr>
          <p:cNvPr id="348" name="Line Line" descr="Line Line"/>
          <p:cNvPicPr>
            <a:picLocks noChangeAspect="0"/>
          </p:cNvPicPr>
          <p:nvPr/>
        </p:nvPicPr>
        <p:blipFill>
          <a:blip r:embed="rId4">
            <a:extLst/>
          </a:blip>
          <a:stretch>
            <a:fillRect/>
          </a:stretch>
        </p:blipFill>
        <p:spPr>
          <a:xfrm rot="8100000">
            <a:off x="2068460" y="5402848"/>
            <a:ext cx="1437590" cy="218395"/>
          </a:xfrm>
          <a:prstGeom prst="rect">
            <a:avLst/>
          </a:prstGeom>
        </p:spPr>
      </p:pic>
      <p:sp>
        <p:nvSpPr>
          <p:cNvPr id="350" name="Specific? Contextual? Sensible?"/>
          <p:cNvSpPr txBox="1"/>
          <p:nvPr/>
        </p:nvSpPr>
        <p:spPr>
          <a:xfrm>
            <a:off x="4161942" y="7030636"/>
            <a:ext cx="4650334"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Specific? Contextual? Sensible?</a:t>
            </a:r>
          </a:p>
        </p:txBody>
      </p:sp>
      <p:pic>
        <p:nvPicPr>
          <p:cNvPr id="351" name="Line Line" descr="Line Line"/>
          <p:cNvPicPr>
            <a:picLocks noChangeAspect="0"/>
          </p:cNvPicPr>
          <p:nvPr/>
        </p:nvPicPr>
        <p:blipFill>
          <a:blip r:embed="rId5">
            <a:extLst/>
          </a:blip>
          <a:stretch>
            <a:fillRect/>
          </a:stretch>
        </p:blipFill>
        <p:spPr>
          <a:xfrm rot="3050222">
            <a:off x="4358337" y="6760884"/>
            <a:ext cx="649523" cy="218396"/>
          </a:xfrm>
          <a:prstGeom prst="rect">
            <a:avLst/>
          </a:prstGeom>
        </p:spPr>
      </p:pic>
      <p:sp>
        <p:nvSpPr>
          <p:cNvPr id="353" name="Correct for use-case? Alternatives? Which is ‘best’?"/>
          <p:cNvSpPr txBox="1"/>
          <p:nvPr/>
        </p:nvSpPr>
        <p:spPr>
          <a:xfrm>
            <a:off x="321548" y="8650795"/>
            <a:ext cx="7369760"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Correct for use-case? Alternatives? Which is ‘best’?</a:t>
            </a:r>
          </a:p>
        </p:txBody>
      </p:sp>
      <p:pic>
        <p:nvPicPr>
          <p:cNvPr id="354" name="Line Line" descr="Line Line"/>
          <p:cNvPicPr>
            <a:picLocks noChangeAspect="0"/>
          </p:cNvPicPr>
          <p:nvPr/>
        </p:nvPicPr>
        <p:blipFill>
          <a:blip r:embed="rId4">
            <a:extLst/>
          </a:blip>
          <a:stretch>
            <a:fillRect/>
          </a:stretch>
        </p:blipFill>
        <p:spPr>
          <a:xfrm rot="8100000">
            <a:off x="2378431" y="8275880"/>
            <a:ext cx="1437590" cy="218396"/>
          </a:xfrm>
          <a:prstGeom prst="rect">
            <a:avLst/>
          </a:prstGeom>
        </p:spPr>
      </p:pic>
      <p:sp>
        <p:nvSpPr>
          <p:cNvPr id="356" name="Who is it? Singular? Joint controllers?"/>
          <p:cNvSpPr txBox="1"/>
          <p:nvPr/>
        </p:nvSpPr>
        <p:spPr>
          <a:xfrm>
            <a:off x="17661262" y="1780752"/>
            <a:ext cx="5413249"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Who is it? Singular? Joint controllers?</a:t>
            </a:r>
          </a:p>
        </p:txBody>
      </p:sp>
      <p:pic>
        <p:nvPicPr>
          <p:cNvPr id="357" name="Line Line" descr="Line Line"/>
          <p:cNvPicPr>
            <a:picLocks noChangeAspect="0"/>
          </p:cNvPicPr>
          <p:nvPr/>
        </p:nvPicPr>
        <p:blipFill>
          <a:blip r:embed="rId6">
            <a:extLst/>
          </a:blip>
          <a:stretch>
            <a:fillRect/>
          </a:stretch>
        </p:blipFill>
        <p:spPr>
          <a:xfrm rot="14720960">
            <a:off x="19918300" y="2397205"/>
            <a:ext cx="900553" cy="218396"/>
          </a:xfrm>
          <a:prstGeom prst="rect">
            <a:avLst/>
          </a:prstGeom>
        </p:spPr>
      </p:pic>
      <p:sp>
        <p:nvSpPr>
          <p:cNvPr id="359" name="Categories? Any relation to Controller? Minors? Vulnerable?"/>
          <p:cNvSpPr txBox="1"/>
          <p:nvPr/>
        </p:nvSpPr>
        <p:spPr>
          <a:xfrm>
            <a:off x="12850894" y="3593467"/>
            <a:ext cx="5413249" cy="8859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Categories? Any relation to Controller? Minors? Vulnerable?</a:t>
            </a:r>
          </a:p>
        </p:txBody>
      </p:sp>
      <p:pic>
        <p:nvPicPr>
          <p:cNvPr id="360" name="Line Line" descr="Line Line"/>
          <p:cNvPicPr>
            <a:picLocks noChangeAspect="0"/>
          </p:cNvPicPr>
          <p:nvPr/>
        </p:nvPicPr>
        <p:blipFill>
          <a:blip r:embed="rId7">
            <a:extLst/>
          </a:blip>
          <a:stretch>
            <a:fillRect/>
          </a:stretch>
        </p:blipFill>
        <p:spPr>
          <a:xfrm rot="12750521">
            <a:off x="17986516" y="4174913"/>
            <a:ext cx="1638704" cy="218396"/>
          </a:xfrm>
          <a:prstGeom prst="rect">
            <a:avLst/>
          </a:prstGeom>
        </p:spPr>
      </p:pic>
      <p:sp>
        <p:nvSpPr>
          <p:cNvPr id="362" name="Shared with whom? Why? Relevant to Purpose? In EU?"/>
          <p:cNvSpPr txBox="1"/>
          <p:nvPr/>
        </p:nvSpPr>
        <p:spPr>
          <a:xfrm>
            <a:off x="13104183" y="6833786"/>
            <a:ext cx="4906672" cy="8859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Shared with whom? Why? Relevant to Purpose? In EU?</a:t>
            </a:r>
          </a:p>
        </p:txBody>
      </p:sp>
      <p:pic>
        <p:nvPicPr>
          <p:cNvPr id="363" name="Line Line" descr="Line Line"/>
          <p:cNvPicPr>
            <a:picLocks noChangeAspect="0"/>
          </p:cNvPicPr>
          <p:nvPr/>
        </p:nvPicPr>
        <p:blipFill>
          <a:blip r:embed="rId8">
            <a:extLst/>
          </a:blip>
          <a:stretch>
            <a:fillRect/>
          </a:stretch>
        </p:blipFill>
        <p:spPr>
          <a:xfrm rot="9311829">
            <a:off x="17663424" y="6619576"/>
            <a:ext cx="1905758" cy="218396"/>
          </a:xfrm>
          <a:prstGeom prst="rect">
            <a:avLst/>
          </a:prstGeom>
        </p:spPr>
      </p:pic>
      <p:sp>
        <p:nvSpPr>
          <p:cNvPr id="365" name="Notice / Privacy Policy / Rights exercising"/>
          <p:cNvSpPr txBox="1"/>
          <p:nvPr/>
        </p:nvSpPr>
        <p:spPr>
          <a:xfrm>
            <a:off x="15181403" y="11341906"/>
            <a:ext cx="6007609" cy="4922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Notice / Privacy Policy / Rights exercising</a:t>
            </a:r>
          </a:p>
        </p:txBody>
      </p:sp>
      <p:pic>
        <p:nvPicPr>
          <p:cNvPr id="366" name="Line Line" descr="Line Line"/>
          <p:cNvPicPr>
            <a:picLocks noChangeAspect="0"/>
          </p:cNvPicPr>
          <p:nvPr/>
        </p:nvPicPr>
        <p:blipFill>
          <a:blip r:embed="rId4">
            <a:extLst/>
          </a:blip>
          <a:stretch>
            <a:fillRect/>
          </a:stretch>
        </p:blipFill>
        <p:spPr>
          <a:xfrm rot="8100000">
            <a:off x="17765465" y="10966992"/>
            <a:ext cx="1437590" cy="218396"/>
          </a:xfrm>
          <a:prstGeom prst="rect">
            <a:avLst/>
          </a:prstGeom>
        </p:spPr>
      </p:pic>
      <p:sp>
        <p:nvSpPr>
          <p:cNvPr id="368" name="Consent? Fulfils requirements for ‘valid consent’???"/>
          <p:cNvSpPr txBox="1"/>
          <p:nvPr/>
        </p:nvSpPr>
        <p:spPr>
          <a:xfrm>
            <a:off x="9100731" y="9634739"/>
            <a:ext cx="4362311" cy="885953"/>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130300">
              <a:lnSpc>
                <a:spcPct val="100000"/>
              </a:lnSpc>
              <a:defRPr>
                <a:solidFill>
                  <a:srgbClr val="FFFFFF"/>
                </a:solidFill>
                <a:latin typeface="Graphik"/>
                <a:ea typeface="Graphik"/>
                <a:cs typeface="Graphik"/>
                <a:sym typeface="Graphik"/>
              </a:defRPr>
            </a:lvl1pPr>
          </a:lstStyle>
          <a:p>
            <a:pPr/>
            <a:r>
              <a:t>Consent? Fulfils requirements for ‘valid consent’???</a:t>
            </a:r>
          </a:p>
        </p:txBody>
      </p:sp>
      <p:pic>
        <p:nvPicPr>
          <p:cNvPr id="369" name="Line Line" descr="Line Line"/>
          <p:cNvPicPr>
            <a:picLocks noChangeAspect="0"/>
          </p:cNvPicPr>
          <p:nvPr/>
        </p:nvPicPr>
        <p:blipFill>
          <a:blip r:embed="rId9">
            <a:extLst/>
          </a:blip>
          <a:stretch>
            <a:fillRect/>
          </a:stretch>
        </p:blipFill>
        <p:spPr>
          <a:xfrm rot="1336683">
            <a:off x="4459258" y="9199908"/>
            <a:ext cx="5325697" cy="218396"/>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We’ll be back here at 12:00 C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We’ll be back here at 12:00 CET</a:t>
            </a:r>
          </a:p>
        </p:txBody>
      </p:sp>
      <p:sp>
        <p:nvSpPr>
          <p:cNvPr id="373" name="Break (10 mins)"/>
          <p:cNvSpPr txBox="1"/>
          <p:nvPr>
            <p:ph type="body" sz="half" idx="1"/>
          </p:nvPr>
        </p:nvSpPr>
        <p:spPr>
          <a:prstGeom prst="rect">
            <a:avLst/>
          </a:prstGeom>
        </p:spPr>
        <p:txBody>
          <a:bodyPr/>
          <a:lstStyle>
            <a:lvl1pPr defTabSz="2365248">
              <a:defRPr sz="21728"/>
            </a:lvl1pPr>
          </a:lstStyle>
          <a:p>
            <a:pPr/>
            <a:r>
              <a:t>Break (10 mins)</a:t>
            </a:r>
          </a:p>
        </p:txBody>
      </p:sp>
      <p:sp>
        <p:nvSpPr>
          <p:cNvPr id="374" name="Slide Number"/>
          <p:cNvSpPr txBox="1"/>
          <p:nvPr>
            <p:ph type="sldNum" sz="quarter" idx="2"/>
          </p:nvPr>
        </p:nvSpPr>
        <p:spPr>
          <a:xfrm>
            <a:off x="11988672" y="12700000"/>
            <a:ext cx="40665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We’ll take a quick look at notices and policies by…"/>
          <p:cNvSpPr txBox="1"/>
          <p:nvPr>
            <p:ph type="body" idx="21"/>
          </p:nvPr>
        </p:nvSpPr>
        <p:spPr>
          <a:xfrm>
            <a:off x="1219200" y="8462239"/>
            <a:ext cx="21945602" cy="1992382"/>
          </a:xfrm>
          <a:prstGeom prst="rect">
            <a:avLst/>
          </a:prstGeom>
          <a:extLst>
            <a:ext uri="{C572A759-6A51-4108-AA02-DFA0A04FC94B}">
              <ma14:wrappingTextBoxFlag xmlns:ma14="http://schemas.microsoft.com/office/mac/drawingml/2011/main" val="1"/>
            </a:ext>
          </a:extLst>
        </p:spPr>
        <p:txBody>
          <a:bodyPr/>
          <a:lstStyle/>
          <a:p>
            <a:pPr/>
            <a:r>
              <a:t>We’ll take a quick look at notices and policies by</a:t>
            </a:r>
          </a:p>
          <a:p>
            <a:pPr/>
            <a:r>
              <a:t>GAFAM = Google, Apple, Facebook, Amazon, Microsoft</a:t>
            </a:r>
          </a:p>
        </p:txBody>
      </p:sp>
      <p:sp>
        <p:nvSpPr>
          <p:cNvPr id="377" name="What does BigTech do for GDPR??? Lets’ find out!"/>
          <p:cNvSpPr txBox="1"/>
          <p:nvPr>
            <p:ph type="body" sz="half" idx="1"/>
          </p:nvPr>
        </p:nvSpPr>
        <p:spPr>
          <a:prstGeom prst="rect">
            <a:avLst/>
          </a:prstGeom>
        </p:spPr>
        <p:txBody>
          <a:bodyPr/>
          <a:lstStyle>
            <a:lvl1pPr defTabSz="1316736">
              <a:defRPr sz="12096"/>
            </a:lvl1pPr>
          </a:lstStyle>
          <a:p>
            <a:pPr/>
            <a:r>
              <a:t>What does BigTech do for GDPR??? Lets’ find out!</a:t>
            </a:r>
          </a:p>
        </p:txBody>
      </p:sp>
      <p:sp>
        <p:nvSpPr>
          <p:cNvPr id="378" name="Slide Number"/>
          <p:cNvSpPr txBox="1"/>
          <p:nvPr>
            <p:ph type="sldNum" sz="quarter" idx="2"/>
          </p:nvPr>
        </p:nvSpPr>
        <p:spPr>
          <a:xfrm>
            <a:off x="11985752" y="12700000"/>
            <a:ext cx="41249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DPR1"/>
          <p:cNvSpPr txBox="1"/>
          <p:nvPr>
            <p:ph type="title"/>
          </p:nvPr>
        </p:nvSpPr>
        <p:spPr>
          <a:prstGeom prst="rect">
            <a:avLst/>
          </a:prstGeom>
        </p:spPr>
        <p:txBody>
          <a:bodyPr/>
          <a:lstStyle/>
          <a:p>
            <a:pPr/>
            <a:r>
              <a:t>GDPR</a:t>
            </a:r>
            <a:r>
              <a:rPr baseline="31999"/>
              <a:t>1</a:t>
            </a:r>
          </a:p>
        </p:txBody>
      </p:sp>
      <p:sp>
        <p:nvSpPr>
          <p:cNvPr id="173" name="What is meant by Personal Data ?…"/>
          <p:cNvSpPr txBox="1"/>
          <p:nvPr>
            <p:ph type="body" idx="1"/>
          </p:nvPr>
        </p:nvSpPr>
        <p:spPr>
          <a:prstGeom prst="rect">
            <a:avLst/>
          </a:prstGeom>
        </p:spPr>
        <p:txBody>
          <a:bodyPr/>
          <a:lstStyle/>
          <a:p>
            <a:pPr marL="1491672" indent="-1491672">
              <a:buClr>
                <a:srgbClr val="000000"/>
              </a:buClr>
              <a:buSzPct val="100000"/>
              <a:buAutoNum type="arabicPeriod" startAt="1"/>
            </a:pPr>
            <a:r>
              <a:t>What is meant by Personal Data ?</a:t>
            </a:r>
          </a:p>
          <a:p>
            <a:pPr marL="1491672" indent="-1491672">
              <a:buClr>
                <a:srgbClr val="000000"/>
              </a:buClr>
              <a:buSzPct val="100000"/>
              <a:buAutoNum type="arabicPeriod" startAt="1"/>
            </a:pPr>
            <a:r>
              <a:t>What is meant by Processing ?</a:t>
            </a:r>
          </a:p>
          <a:p>
            <a:pPr marL="1491672" indent="-1491672">
              <a:buClr>
                <a:srgbClr val="000000"/>
              </a:buClr>
              <a:buSzPct val="100000"/>
              <a:buAutoNum type="arabicPeriod" startAt="1"/>
            </a:pPr>
            <a:r>
              <a:t>How is data is being processed? (what/how/where…)</a:t>
            </a:r>
          </a:p>
          <a:p>
            <a:pPr marL="1491672" indent="-1491672">
              <a:buClr>
                <a:srgbClr val="000000"/>
              </a:buClr>
              <a:buSzPct val="100000"/>
              <a:buAutoNum type="arabicPeriod" startAt="1"/>
            </a:pPr>
            <a:r>
              <a:t>Who is involved? (whose data, processed by whom)</a:t>
            </a:r>
          </a:p>
          <a:p>
            <a:pPr marL="1491672" indent="-1491672">
              <a:buClr>
                <a:srgbClr val="000000"/>
              </a:buClr>
              <a:buSzPct val="100000"/>
              <a:buAutoNum type="arabicPeriod" startAt="1"/>
            </a:pPr>
            <a:r>
              <a:t>How to check processing is following the rules of GDPR?  </a:t>
            </a:r>
          </a:p>
        </p:txBody>
      </p:sp>
      <p:sp>
        <p:nvSpPr>
          <p:cNvPr id="174" name="World-Changing EU law that regulates Processing of Personal 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World-Changing EU law that regulates </a:t>
            </a:r>
            <a:r>
              <a:rPr u="sng">
                <a:solidFill>
                  <a:schemeClr val="accent3">
                    <a:hueOff val="263036"/>
                    <a:satOff val="49643"/>
                    <a:lumOff val="-25950"/>
                  </a:schemeClr>
                </a:solidFill>
              </a:rPr>
              <a:t>Processing</a:t>
            </a:r>
            <a:r>
              <a:t> of </a:t>
            </a:r>
            <a:r>
              <a:rPr u="sng">
                <a:solidFill>
                  <a:schemeClr val="accent4">
                    <a:hueOff val="-1306536"/>
                    <a:satOff val="-22407"/>
                    <a:lumOff val="-8954"/>
                  </a:schemeClr>
                </a:solidFill>
              </a:rPr>
              <a:t>Personal Data</a:t>
            </a:r>
          </a:p>
        </p:txBody>
      </p:sp>
      <p:sp>
        <p:nvSpPr>
          <p:cNvPr id="175" name="Slide Number"/>
          <p:cNvSpPr txBox="1"/>
          <p:nvPr>
            <p:ph type="sldNum" sz="quarter" idx="2"/>
          </p:nvPr>
        </p:nvSpPr>
        <p:spPr>
          <a:xfrm>
            <a:off x="12061951" y="12700000"/>
            <a:ext cx="26771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1] https://eur-lex.europa.eu/eli/reg/2016/679/oj"/>
          <p:cNvSpPr txBox="1"/>
          <p:nvPr/>
        </p:nvSpPr>
        <p:spPr>
          <a:xfrm>
            <a:off x="16860220" y="12058995"/>
            <a:ext cx="6552287"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a:t>
            </a:r>
            <a:r>
              <a:rPr u="sng">
                <a:hlinkClick r:id="rId2" invalidUrl="" action="" tgtFrame="" tooltip="" history="1" highlightClick="0" endSnd="0"/>
              </a:rPr>
              <a:t>https://eur-lex.europa.eu/eli/reg/2016/679/oj</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animEffect filter="fade" transition="in">
                                      <p:cBhvr>
                                        <p:cTn id="7" dur="500"/>
                                        <p:tgtEl>
                                          <p:spTgt spid="17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73">
                                            <p:txEl>
                                              <p:pRg st="0" end="0"/>
                                            </p:txEl>
                                          </p:spTgt>
                                        </p:tgtEl>
                                        <p:attrNameLst>
                                          <p:attrName>style.visibility</p:attrName>
                                        </p:attrNameLst>
                                      </p:cBhvr>
                                      <p:to>
                                        <p:strVal val="visible"/>
                                      </p:to>
                                    </p:set>
                                    <p:animEffect filter="fade" transition="in">
                                      <p:cBhvr>
                                        <p:cTn id="10" dur="500"/>
                                        <p:tgtEl>
                                          <p:spTgt spid="1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73">
                                            <p:txEl>
                                              <p:pRg st="1" end="1"/>
                                            </p:txEl>
                                          </p:spTgt>
                                        </p:tgtEl>
                                        <p:attrNameLst>
                                          <p:attrName>style.visibility</p:attrName>
                                        </p:attrNameLst>
                                      </p:cBhvr>
                                      <p:to>
                                        <p:strVal val="visible"/>
                                      </p:to>
                                    </p:set>
                                    <p:animEffect filter="fade" transition="in">
                                      <p:cBhvr>
                                        <p:cTn id="15" dur="500"/>
                                        <p:tgtEl>
                                          <p:spTgt spid="1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73">
                                            <p:txEl>
                                              <p:pRg st="2" end="2"/>
                                            </p:txEl>
                                          </p:spTgt>
                                        </p:tgtEl>
                                        <p:attrNameLst>
                                          <p:attrName>style.visibility</p:attrName>
                                        </p:attrNameLst>
                                      </p:cBhvr>
                                      <p:to>
                                        <p:strVal val="visible"/>
                                      </p:to>
                                    </p:set>
                                    <p:animEffect filter="fade" transition="in">
                                      <p:cBhvr>
                                        <p:cTn id="20" dur="500"/>
                                        <p:tgtEl>
                                          <p:spTgt spid="1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173">
                                            <p:txEl>
                                              <p:pRg st="3" end="3"/>
                                            </p:txEl>
                                          </p:spTgt>
                                        </p:tgtEl>
                                        <p:attrNameLst>
                                          <p:attrName>style.visibility</p:attrName>
                                        </p:attrNameLst>
                                      </p:cBhvr>
                                      <p:to>
                                        <p:strVal val="visible"/>
                                      </p:to>
                                    </p:set>
                                    <p:animEffect filter="fade" transition="in">
                                      <p:cBhvr>
                                        <p:cTn id="25" dur="500"/>
                                        <p:tgtEl>
                                          <p:spTgt spid="1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173">
                                            <p:txEl>
                                              <p:pRg st="4" end="4"/>
                                            </p:txEl>
                                          </p:spTgt>
                                        </p:tgtEl>
                                        <p:attrNameLst>
                                          <p:attrName>style.visibility</p:attrName>
                                        </p:attrNameLst>
                                      </p:cBhvr>
                                      <p:to>
                                        <p:strVal val="visible"/>
                                      </p:to>
                                    </p:set>
                                    <p:animEffect filter="fade" transition="in">
                                      <p:cBhvr>
                                        <p:cTn id="30" dur="500"/>
                                        <p:tgtEl>
                                          <p:spTgt spid="173">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Image" descr="Image"/>
          <p:cNvPicPr>
            <a:picLocks noChangeAspect="1"/>
          </p:cNvPicPr>
          <p:nvPr/>
        </p:nvPicPr>
        <p:blipFill>
          <a:blip r:embed="rId2">
            <a:extLst/>
          </a:blip>
          <a:stretch>
            <a:fillRect/>
          </a:stretch>
        </p:blipFill>
        <p:spPr>
          <a:xfrm>
            <a:off x="483081" y="758056"/>
            <a:ext cx="18147347" cy="10624730"/>
          </a:xfrm>
          <a:prstGeom prst="rect">
            <a:avLst/>
          </a:prstGeom>
          <a:ln w="12700">
            <a:miter lim="400000"/>
          </a:ln>
        </p:spPr>
      </p:pic>
      <p:sp>
        <p:nvSpPr>
          <p:cNvPr id="381" name="1"/>
          <p:cNvSpPr/>
          <p:nvPr/>
        </p:nvSpPr>
        <p:spPr>
          <a:xfrm>
            <a:off x="1696559" y="6485991"/>
            <a:ext cx="744018" cy="744018"/>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sz="3200">
                <a:latin typeface="Graphik"/>
                <a:ea typeface="Graphik"/>
                <a:cs typeface="Graphik"/>
                <a:sym typeface="Graphik"/>
              </a:defRPr>
            </a:lvl1pPr>
          </a:lstStyle>
          <a:p>
            <a:pPr/>
            <a:r>
              <a:t>1</a:t>
            </a:r>
          </a:p>
        </p:txBody>
      </p:sp>
      <p:sp>
        <p:nvSpPr>
          <p:cNvPr id="382" name="How many clicks to “Reject” ==&gt; 3"/>
          <p:cNvSpPr txBox="1"/>
          <p:nvPr/>
        </p:nvSpPr>
        <p:spPr>
          <a:xfrm>
            <a:off x="18961370" y="7101027"/>
            <a:ext cx="4755185"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many clicks to “Reject” ==&gt; 3</a:t>
            </a:r>
          </a:p>
        </p:txBody>
      </p:sp>
      <p:sp>
        <p:nvSpPr>
          <p:cNvPr id="383" name="2"/>
          <p:cNvSpPr/>
          <p:nvPr/>
        </p:nvSpPr>
        <p:spPr>
          <a:xfrm>
            <a:off x="11417145" y="1050434"/>
            <a:ext cx="744018" cy="744018"/>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sz="3200">
                <a:latin typeface="Graphik"/>
                <a:ea typeface="Graphik"/>
                <a:cs typeface="Graphik"/>
                <a:sym typeface="Graphik"/>
              </a:defRPr>
            </a:lvl1pPr>
          </a:lstStyle>
          <a:p>
            <a:pPr/>
            <a:r>
              <a:t>2</a:t>
            </a:r>
          </a:p>
        </p:txBody>
      </p:sp>
      <p:sp>
        <p:nvSpPr>
          <p:cNvPr id="384" name="3"/>
          <p:cNvSpPr/>
          <p:nvPr/>
        </p:nvSpPr>
        <p:spPr>
          <a:xfrm>
            <a:off x="17681615" y="5444412"/>
            <a:ext cx="744018" cy="744018"/>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sz="3200">
                <a:latin typeface="Graphik"/>
                <a:ea typeface="Graphik"/>
                <a:cs typeface="Graphik"/>
                <a:sym typeface="Graphik"/>
              </a:defRPr>
            </a:lvl1pPr>
          </a:lstStyle>
          <a:p>
            <a:pPr/>
            <a:r>
              <a:t>3</a:t>
            </a:r>
          </a:p>
        </p:txBody>
      </p:sp>
      <p:sp>
        <p:nvSpPr>
          <p:cNvPr id="385" name="How many clicks to “Truly Reject” ==&gt; 12"/>
          <p:cNvSpPr txBox="1"/>
          <p:nvPr/>
        </p:nvSpPr>
        <p:spPr>
          <a:xfrm>
            <a:off x="18298277" y="7835202"/>
            <a:ext cx="6081371"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Canela Text Bold"/>
                <a:ea typeface="Canela Text Bold"/>
                <a:cs typeface="Canela Text Bold"/>
                <a:sym typeface="Canela Text Bold"/>
              </a:defRPr>
            </a:lvl1pPr>
          </a:lstStyle>
          <a:p>
            <a:pPr/>
            <a:r>
              <a:t>How many clicks to “Truly Reject” ==&gt; 12</a:t>
            </a:r>
          </a:p>
        </p:txBody>
      </p:sp>
      <p:sp>
        <p:nvSpPr>
          <p:cNvPr id="386" name="9"/>
          <p:cNvSpPr/>
          <p:nvPr/>
        </p:nvSpPr>
        <p:spPr>
          <a:xfrm>
            <a:off x="19111938" y="5444412"/>
            <a:ext cx="744018" cy="744018"/>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sz="3200">
                <a:latin typeface="Graphik"/>
                <a:ea typeface="Graphik"/>
                <a:cs typeface="Graphik"/>
                <a:sym typeface="Graphik"/>
              </a:defRPr>
            </a:lvl1pPr>
          </a:lstStyle>
          <a:p>
            <a:pPr/>
            <a:r>
              <a:t>9</a:t>
            </a:r>
          </a:p>
        </p:txBody>
      </p:sp>
      <p:sp>
        <p:nvSpPr>
          <p:cNvPr id="387" name="Line"/>
          <p:cNvSpPr/>
          <p:nvPr/>
        </p:nvSpPr>
        <p:spPr>
          <a:xfrm flipV="1">
            <a:off x="18397159" y="5731333"/>
            <a:ext cx="744017" cy="1"/>
          </a:xfrm>
          <a:prstGeom prst="line">
            <a:avLst/>
          </a:prstGeom>
          <a:ln w="25400">
            <a:solidFill>
              <a:srgbClr val="000000"/>
            </a:solidFill>
            <a:miter lim="400000"/>
            <a:tailEnd type="triangle"/>
          </a:ln>
        </p:spPr>
        <p:txBody>
          <a:bodyPr lIns="50800" tIns="50800" rIns="50800" bIns="50800" anchor="ctr"/>
          <a:lstStyle/>
          <a:p>
            <a:pPr/>
          </a:p>
        </p:txBody>
      </p:sp>
      <p:sp>
        <p:nvSpPr>
          <p:cNvPr id="388" name="10"/>
          <p:cNvSpPr/>
          <p:nvPr/>
        </p:nvSpPr>
        <p:spPr>
          <a:xfrm>
            <a:off x="7168755" y="7372368"/>
            <a:ext cx="744018" cy="744018"/>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a:latin typeface="Graphik"/>
                <a:ea typeface="Graphik"/>
                <a:cs typeface="Graphik"/>
                <a:sym typeface="Graphik"/>
              </a:defRPr>
            </a:lvl1pPr>
          </a:lstStyle>
          <a:p>
            <a:pPr/>
            <a:r>
              <a:t>10</a:t>
            </a:r>
          </a:p>
        </p:txBody>
      </p:sp>
      <p:sp>
        <p:nvSpPr>
          <p:cNvPr id="389" name="11"/>
          <p:cNvSpPr/>
          <p:nvPr/>
        </p:nvSpPr>
        <p:spPr>
          <a:xfrm>
            <a:off x="11632268" y="10547739"/>
            <a:ext cx="744018" cy="744017"/>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a:latin typeface="Graphik"/>
                <a:ea typeface="Graphik"/>
                <a:cs typeface="Graphik"/>
                <a:sym typeface="Graphik"/>
              </a:defRPr>
            </a:lvl1pPr>
          </a:lstStyle>
          <a:p>
            <a:pPr/>
            <a:r>
              <a:t>11</a:t>
            </a:r>
          </a:p>
        </p:txBody>
      </p:sp>
      <p:sp>
        <p:nvSpPr>
          <p:cNvPr id="390" name="12"/>
          <p:cNvSpPr/>
          <p:nvPr/>
        </p:nvSpPr>
        <p:spPr>
          <a:xfrm>
            <a:off x="16742260" y="10547739"/>
            <a:ext cx="744018" cy="744017"/>
          </a:xfrm>
          <a:prstGeom prst="ellipse">
            <a:avLst/>
          </a:prstGeom>
          <a:solidFill>
            <a:schemeClr val="accent5">
              <a:alpha val="501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1130300">
              <a:lnSpc>
                <a:spcPct val="100000"/>
              </a:lnSpc>
              <a:defRPr>
                <a:latin typeface="Graphik"/>
                <a:ea typeface="Graphik"/>
                <a:cs typeface="Graphik"/>
                <a:sym typeface="Graphik"/>
              </a:defRPr>
            </a:lvl1pPr>
          </a:lstStyle>
          <a:p>
            <a:pPr/>
            <a:r>
              <a:t>12</a:t>
            </a:r>
          </a:p>
        </p:txBody>
      </p:sp>
      <p:sp>
        <p:nvSpPr>
          <p:cNvPr id="391" name="How many clicks to “Accept” ==&gt; 1"/>
          <p:cNvSpPr txBox="1"/>
          <p:nvPr/>
        </p:nvSpPr>
        <p:spPr>
          <a:xfrm>
            <a:off x="18989173" y="6366852"/>
            <a:ext cx="4798162"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many clicks to “Accept” ==&gt; 1</a:t>
            </a:r>
          </a:p>
        </p:txBody>
      </p:sp>
      <p:sp>
        <p:nvSpPr>
          <p:cNvPr id="392" name="Companies are required to show you a “NOTICE” informing what data they collect and how they use it.…"/>
          <p:cNvSpPr txBox="1"/>
          <p:nvPr/>
        </p:nvSpPr>
        <p:spPr>
          <a:xfrm>
            <a:off x="18645415" y="381639"/>
            <a:ext cx="5485680" cy="50853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Companies are required to show you a “NOTICE” informing what data they collect and how they use it.</a:t>
            </a:r>
          </a:p>
          <a:p>
            <a:pPr/>
          </a:p>
          <a:p>
            <a:pPr/>
            <a:r>
              <a:t>Where this is based on your CONSENT, they need to ask your permission before they can proceed.</a:t>
            </a:r>
          </a:p>
          <a:p>
            <a:pPr/>
          </a:p>
          <a:p>
            <a:pPr/>
            <a:r>
              <a:t>Since every website visit collects and uses your personal data, this means there’s a notice &amp; consent process every time you visit a website …</a:t>
            </a:r>
          </a:p>
        </p:txBody>
      </p:sp>
      <p:sp>
        <p:nvSpPr>
          <p:cNvPr id="393" name="Do you think this is:…"/>
          <p:cNvSpPr txBox="1"/>
          <p:nvPr/>
        </p:nvSpPr>
        <p:spPr>
          <a:xfrm>
            <a:off x="19430863" y="9083537"/>
            <a:ext cx="3816199" cy="2231137"/>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1130300">
              <a:lnSpc>
                <a:spcPct val="100000"/>
              </a:lnSpc>
              <a:defRPr sz="3200">
                <a:solidFill>
                  <a:srgbClr val="FFFFFF"/>
                </a:solidFill>
                <a:latin typeface="Graphik"/>
                <a:ea typeface="Graphik"/>
                <a:cs typeface="Graphik"/>
                <a:sym typeface="Graphik"/>
              </a:defRPr>
            </a:pPr>
            <a:r>
              <a:t>Do you think this is:</a:t>
            </a:r>
          </a:p>
          <a:p>
            <a:pPr defTabSz="1130300">
              <a:lnSpc>
                <a:spcPct val="100000"/>
              </a:lnSpc>
              <a:defRPr sz="3200">
                <a:solidFill>
                  <a:srgbClr val="FFFFFF"/>
                </a:solidFill>
                <a:latin typeface="Graphik"/>
                <a:ea typeface="Graphik"/>
                <a:cs typeface="Graphik"/>
                <a:sym typeface="Graphik"/>
              </a:defRPr>
            </a:pPr>
            <a:r>
              <a:t>LEGAL ?</a:t>
            </a:r>
          </a:p>
          <a:p>
            <a:pPr defTabSz="1130300">
              <a:lnSpc>
                <a:spcPct val="100000"/>
              </a:lnSpc>
              <a:defRPr sz="3200">
                <a:solidFill>
                  <a:srgbClr val="FFFFFF"/>
                </a:solidFill>
                <a:latin typeface="Graphik"/>
                <a:ea typeface="Graphik"/>
                <a:cs typeface="Graphik"/>
                <a:sym typeface="Graphik"/>
              </a:defRPr>
            </a:pPr>
            <a:r>
              <a:t>ETHICAL ?</a:t>
            </a:r>
          </a:p>
          <a:p>
            <a:pPr defTabSz="1130300">
              <a:lnSpc>
                <a:spcPct val="100000"/>
              </a:lnSpc>
              <a:defRPr sz="3200">
                <a:solidFill>
                  <a:srgbClr val="FFFFFF"/>
                </a:solidFill>
                <a:latin typeface="Graphik"/>
                <a:ea typeface="Graphik"/>
                <a:cs typeface="Graphik"/>
                <a:sym typeface="Graphik"/>
              </a:defRPr>
            </a:pPr>
            <a:r>
              <a:t>NECESSARY ?</a:t>
            </a:r>
          </a:p>
        </p:txBody>
      </p:sp>
      <p:sp>
        <p:nvSpPr>
          <p:cNvPr id="394" name="Slide Number"/>
          <p:cNvSpPr txBox="1"/>
          <p:nvPr>
            <p:ph type="sldNum" sz="quarter" idx="2"/>
          </p:nvPr>
        </p:nvSpPr>
        <p:spPr>
          <a:xfrm>
            <a:off x="11975464" y="12700000"/>
            <a:ext cx="44069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Google"/>
          <p:cNvSpPr txBox="1"/>
          <p:nvPr>
            <p:ph type="body" sz="quarter" idx="4294967295"/>
          </p:nvPr>
        </p:nvSpPr>
        <p:spPr>
          <a:xfrm>
            <a:off x="-181277" y="9574155"/>
            <a:ext cx="10193761" cy="3191841"/>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stStyle>
          <a:p>
            <a:pPr/>
            <a:r>
              <a:t>Google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Image" descr="Image"/>
          <p:cNvPicPr>
            <a:picLocks noChangeAspect="1"/>
          </p:cNvPicPr>
          <p:nvPr/>
        </p:nvPicPr>
        <p:blipFill>
          <a:blip r:embed="rId2">
            <a:extLst/>
          </a:blip>
          <a:stretch>
            <a:fillRect/>
          </a:stretch>
        </p:blipFill>
        <p:spPr>
          <a:xfrm>
            <a:off x="16391836" y="2090840"/>
            <a:ext cx="7747001" cy="7886701"/>
          </a:xfrm>
          <a:prstGeom prst="rect">
            <a:avLst/>
          </a:prstGeom>
          <a:ln w="12700">
            <a:miter lim="400000"/>
          </a:ln>
        </p:spPr>
      </p:pic>
      <p:sp>
        <p:nvSpPr>
          <p:cNvPr id="398" name="Facebook"/>
          <p:cNvSpPr txBox="1"/>
          <p:nvPr>
            <p:ph type="body" sz="quarter" idx="1"/>
          </p:nvPr>
        </p:nvSpPr>
        <p:spPr>
          <a:xfrm>
            <a:off x="1219200" y="-181341"/>
            <a:ext cx="21945600" cy="2327162"/>
          </a:xfrm>
          <a:prstGeom prst="rect">
            <a:avLst/>
          </a:prstGeom>
        </p:spPr>
        <p:txBody>
          <a:bodyPr/>
          <a:lstStyle>
            <a:lvl1pPr defTabSz="2218944">
              <a:defRPr sz="11648"/>
            </a:lvl1pPr>
          </a:lstStyle>
          <a:p>
            <a:pPr/>
            <a:r>
              <a:t>Facebook</a:t>
            </a:r>
          </a:p>
        </p:txBody>
      </p:sp>
      <p:sp>
        <p:nvSpPr>
          <p:cNvPr id="399" name="Slide Number"/>
          <p:cNvSpPr txBox="1"/>
          <p:nvPr>
            <p:ph type="sldNum" sz="quarter" idx="2"/>
          </p:nvPr>
        </p:nvSpPr>
        <p:spPr>
          <a:xfrm>
            <a:off x="12008103" y="12700000"/>
            <a:ext cx="36779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0" name="Note: Ongoing case with Irish Data Protection Authority filed by Max Schrems (NOYB) regarding whether the legal basis (contract) used by Facebook is the correct one to be used under GDPR. The basic argument is, Facebook claims personalised advertising is"/>
          <p:cNvSpPr txBox="1"/>
          <p:nvPr/>
        </p:nvSpPr>
        <p:spPr>
          <a:xfrm>
            <a:off x="8800985" y="9113594"/>
            <a:ext cx="9425301" cy="356448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330200">
              <a:lnSpc>
                <a:spcPct val="100000"/>
              </a:lnSpc>
              <a:defRPr sz="2720">
                <a:latin typeface="Graphik"/>
                <a:ea typeface="Graphik"/>
                <a:cs typeface="Graphik"/>
                <a:sym typeface="Graphik"/>
              </a:defRPr>
            </a:pPr>
            <a:r>
              <a:rPr b="1"/>
              <a:t>Note:</a:t>
            </a:r>
            <a:r>
              <a:t> Ongoing case with Irish Data Protection Authority filed by Max Schrems (NOYB) regarding whether the legal basis (contract) used by Facebook is the correct one to be used under GDPR. The basic argument is, Facebook claims personalised advertising is a necessary part of providing a social network service and what the users accept when they agree to the terms and conditions.</a:t>
            </a:r>
          </a:p>
          <a:p>
            <a:pPr defTabSz="330200">
              <a:lnSpc>
                <a:spcPct val="100000"/>
              </a:lnSpc>
              <a:defRPr sz="2720">
                <a:latin typeface="Graphik"/>
                <a:ea typeface="Graphik"/>
                <a:cs typeface="Graphik"/>
                <a:sym typeface="Graphik"/>
              </a:defRPr>
            </a:pPr>
          </a:p>
        </p:txBody>
      </p:sp>
      <p:pic>
        <p:nvPicPr>
          <p:cNvPr id="401" name="Image" descr="Image"/>
          <p:cNvPicPr>
            <a:picLocks noChangeAspect="1"/>
          </p:cNvPicPr>
          <p:nvPr/>
        </p:nvPicPr>
        <p:blipFill>
          <a:blip r:embed="rId3">
            <a:extLst/>
          </a:blip>
          <a:stretch>
            <a:fillRect/>
          </a:stretch>
        </p:blipFill>
        <p:spPr>
          <a:xfrm>
            <a:off x="341967" y="1999394"/>
            <a:ext cx="8102601" cy="9105901"/>
          </a:xfrm>
          <a:prstGeom prst="rect">
            <a:avLst/>
          </a:prstGeom>
          <a:ln w="12700">
            <a:miter lim="400000"/>
          </a:ln>
        </p:spPr>
      </p:pic>
      <p:pic>
        <p:nvPicPr>
          <p:cNvPr id="402" name="Image" descr="Image"/>
          <p:cNvPicPr>
            <a:picLocks noChangeAspect="1"/>
          </p:cNvPicPr>
          <p:nvPr/>
        </p:nvPicPr>
        <p:blipFill>
          <a:blip r:embed="rId4">
            <a:extLst/>
          </a:blip>
          <a:stretch>
            <a:fillRect/>
          </a:stretch>
        </p:blipFill>
        <p:spPr>
          <a:xfrm>
            <a:off x="8438643" y="2015823"/>
            <a:ext cx="8001001" cy="6883401"/>
          </a:xfrm>
          <a:prstGeom prst="rect">
            <a:avLst/>
          </a:prstGeom>
          <a:ln w="12700">
            <a:miter lim="400000"/>
          </a:ln>
        </p:spPr>
      </p:pic>
      <p:sp>
        <p:nvSpPr>
          <p:cNvPr id="403" name="https://www.facebook.com/about/privacy/update"/>
          <p:cNvSpPr txBox="1"/>
          <p:nvPr/>
        </p:nvSpPr>
        <p:spPr>
          <a:xfrm>
            <a:off x="15518053" y="1245699"/>
            <a:ext cx="6947612"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5" invalidUrl="" action="" tgtFrame="" tooltip="" history="1" highlightClick="0" endSnd="0"/>
              </a:rPr>
              <a:t>https://www.facebook.com/about/privacy/update</a:t>
            </a:r>
            <a:r>
              <a:t> </a:t>
            </a:r>
          </a:p>
        </p:txBody>
      </p:sp>
      <p:sp>
        <p:nvSpPr>
          <p:cNvPr id="404" name="https://www.facebook.com/legal/terms/update"/>
          <p:cNvSpPr txBox="1"/>
          <p:nvPr/>
        </p:nvSpPr>
        <p:spPr>
          <a:xfrm>
            <a:off x="15545299" y="704363"/>
            <a:ext cx="6601359"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6" invalidUrl="" action="" tgtFrame="" tooltip="" history="1" highlightClick="0" endSnd="0"/>
              </a:rPr>
              <a:t>https://www.facebook.com/legal/terms/update</a:t>
            </a:r>
            <a:r>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Privacy Risks, GDPR, Legal Compliance, Seman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Privacy Risks, GDPR, Legal Compliance, Semantics</a:t>
            </a:r>
          </a:p>
        </p:txBody>
      </p:sp>
      <p:sp>
        <p:nvSpPr>
          <p:cNvPr id="407" name="What am I working on?"/>
          <p:cNvSpPr txBox="1"/>
          <p:nvPr>
            <p:ph type="body" sz="half" idx="1"/>
          </p:nvPr>
        </p:nvSpPr>
        <p:spPr>
          <a:prstGeom prst="rect">
            <a:avLst/>
          </a:prstGeom>
        </p:spPr>
        <p:txBody>
          <a:bodyPr/>
          <a:lstStyle>
            <a:lvl1pPr defTabSz="1804416">
              <a:defRPr sz="16576"/>
            </a:lvl1pPr>
          </a:lstStyle>
          <a:p>
            <a:pPr/>
            <a:r>
              <a:t>What am I working on?</a:t>
            </a:r>
          </a:p>
        </p:txBody>
      </p:sp>
      <p:sp>
        <p:nvSpPr>
          <p:cNvPr id="408" name="Slide Number"/>
          <p:cNvSpPr txBox="1"/>
          <p:nvPr>
            <p:ph type="sldNum" sz="quarter" idx="2"/>
          </p:nvPr>
        </p:nvSpPr>
        <p:spPr>
          <a:xfrm>
            <a:off x="11987783" y="12700000"/>
            <a:ext cx="40843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Image" descr="Image"/>
          <p:cNvPicPr>
            <a:picLocks noChangeAspect="1"/>
          </p:cNvPicPr>
          <p:nvPr/>
        </p:nvPicPr>
        <p:blipFill>
          <a:blip r:embed="rId2">
            <a:extLst/>
          </a:blip>
          <a:stretch>
            <a:fillRect/>
          </a:stretch>
        </p:blipFill>
        <p:spPr>
          <a:xfrm>
            <a:off x="14534920" y="3162300"/>
            <a:ext cx="8839201" cy="7391400"/>
          </a:xfrm>
          <a:prstGeom prst="rect">
            <a:avLst/>
          </a:prstGeom>
          <a:ln w="12700">
            <a:miter lim="400000"/>
          </a:ln>
        </p:spPr>
      </p:pic>
      <p:sp>
        <p:nvSpPr>
          <p:cNvPr id="411" name="Machine-Readable Metadata for Automated Approaches"/>
          <p:cNvSpPr txBox="1"/>
          <p:nvPr>
            <p:ph type="title"/>
          </p:nvPr>
        </p:nvSpPr>
        <p:spPr>
          <a:prstGeom prst="rect">
            <a:avLst/>
          </a:prstGeom>
        </p:spPr>
        <p:txBody>
          <a:bodyPr/>
          <a:lstStyle>
            <a:lvl1pPr defTabSz="1999488">
              <a:defRPr spc="-68" sz="6887"/>
            </a:lvl1pPr>
          </a:lstStyle>
          <a:p>
            <a:pPr/>
            <a:r>
              <a:t>Machine-Readable Metadata for Automated Approaches</a:t>
            </a:r>
          </a:p>
        </p:txBody>
      </p:sp>
      <p:sp>
        <p:nvSpPr>
          <p:cNvPr id="412" name="Data Privacy Vocabulary (DPV), v0.3, 2021 https://w3.org/ns/dpv"/>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Data Privacy Vocabulary (DPV), v0.3, 2021 </a:t>
            </a:r>
            <a:r>
              <a:rPr u="sng">
                <a:hlinkClick r:id="rId3" invalidUrl="" action="" tgtFrame="" tooltip="" history="1" highlightClick="0" endSnd="0"/>
              </a:rPr>
              <a:t>https://w3.org/ns/dpv</a:t>
            </a:r>
            <a:r>
              <a:t> </a:t>
            </a:r>
          </a:p>
        </p:txBody>
      </p:sp>
      <p:pic>
        <p:nvPicPr>
          <p:cNvPr id="413" name="Image" descr="Image"/>
          <p:cNvPicPr>
            <a:picLocks noChangeAspect="1"/>
          </p:cNvPicPr>
          <p:nvPr/>
        </p:nvPicPr>
        <p:blipFill>
          <a:blip r:embed="rId4">
            <a:extLst/>
          </a:blip>
          <a:stretch>
            <a:fillRect/>
          </a:stretch>
        </p:blipFill>
        <p:spPr>
          <a:xfrm>
            <a:off x="147273" y="4171498"/>
            <a:ext cx="14137565" cy="5738262"/>
          </a:xfrm>
          <a:prstGeom prst="rect">
            <a:avLst/>
          </a:prstGeom>
          <a:ln w="12700">
            <a:miter lim="400000"/>
          </a:ln>
        </p:spPr>
      </p:pic>
      <p:sp>
        <p:nvSpPr>
          <p:cNvPr id="414" name="Slide Number"/>
          <p:cNvSpPr txBox="1"/>
          <p:nvPr>
            <p:ph type="sldNum" sz="quarter" idx="2"/>
          </p:nvPr>
        </p:nvSpPr>
        <p:spPr>
          <a:xfrm>
            <a:off x="11985878" y="12700000"/>
            <a:ext cx="41986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eal-World Use-Cases"/>
          <p:cNvSpPr txBox="1"/>
          <p:nvPr>
            <p:ph type="title"/>
          </p:nvPr>
        </p:nvSpPr>
        <p:spPr>
          <a:prstGeom prst="rect">
            <a:avLst/>
          </a:prstGeom>
        </p:spPr>
        <p:txBody>
          <a:bodyPr/>
          <a:lstStyle/>
          <a:p>
            <a:pPr/>
            <a:r>
              <a:t>Real-World Use-Cases</a:t>
            </a:r>
          </a:p>
        </p:txBody>
      </p:sp>
      <p:sp>
        <p:nvSpPr>
          <p:cNvPr id="417" name="Privacy Policy Analy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121663">
              <a:lnSpc>
                <a:spcPct val="80000"/>
              </a:lnSpc>
              <a:defRPr spc="-38" sz="3864">
                <a:latin typeface="+mn-lt"/>
                <a:ea typeface="+mn-ea"/>
                <a:cs typeface="+mn-cs"/>
                <a:sym typeface="Canela Bold"/>
              </a:defRPr>
            </a:lvl1pPr>
          </a:lstStyle>
          <a:p>
            <a:pPr/>
            <a:r>
              <a:t>Privacy Policy Analysis</a:t>
            </a:r>
          </a:p>
        </p:txBody>
      </p:sp>
      <p:pic>
        <p:nvPicPr>
          <p:cNvPr id="418" name="Image" descr="Image"/>
          <p:cNvPicPr>
            <a:picLocks noChangeAspect="1"/>
          </p:cNvPicPr>
          <p:nvPr/>
        </p:nvPicPr>
        <p:blipFill>
          <a:blip r:embed="rId2">
            <a:extLst/>
          </a:blip>
          <a:stretch>
            <a:fillRect/>
          </a:stretch>
        </p:blipFill>
        <p:spPr>
          <a:xfrm>
            <a:off x="6037861" y="3387914"/>
            <a:ext cx="15595601" cy="9309101"/>
          </a:xfrm>
          <a:prstGeom prst="rect">
            <a:avLst/>
          </a:prstGeom>
          <a:ln w="12700">
            <a:miter lim="400000"/>
          </a:ln>
        </p:spPr>
      </p:pic>
      <p:sp>
        <p:nvSpPr>
          <p:cNvPr id="419" name="https://openscience.adaptcentre.ie/privacy-policy/personalise/demo/policy.html"/>
          <p:cNvSpPr txBox="1"/>
          <p:nvPr/>
        </p:nvSpPr>
        <p:spPr>
          <a:xfrm>
            <a:off x="6624065" y="3110172"/>
            <a:ext cx="11135869"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3" invalidUrl="" action="" tgtFrame="" tooltip="" history="1" highlightClick="0" endSnd="0"/>
              </a:rPr>
              <a:t>https://openscience.adaptcentre.ie/privacy-policy/personalise/demo/policy.html</a:t>
            </a:r>
            <a:r>
              <a:t> </a:t>
            </a:r>
          </a:p>
        </p:txBody>
      </p:sp>
      <p:sp>
        <p:nvSpPr>
          <p:cNvPr id="420" name="Slide Number"/>
          <p:cNvSpPr txBox="1"/>
          <p:nvPr>
            <p:ph type="sldNum" sz="quarter" idx="2"/>
          </p:nvPr>
        </p:nvSpPr>
        <p:spPr>
          <a:xfrm>
            <a:off x="11984862" y="12700000"/>
            <a:ext cx="42189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How to Complaint Better?"/>
          <p:cNvSpPr txBox="1"/>
          <p:nvPr>
            <p:ph type="title"/>
          </p:nvPr>
        </p:nvSpPr>
        <p:spPr>
          <a:prstGeom prst="rect">
            <a:avLst/>
          </a:prstGeom>
        </p:spPr>
        <p:txBody>
          <a:bodyPr/>
          <a:lstStyle/>
          <a:p>
            <a:pPr/>
            <a:r>
              <a:t>How to Complaint Better?</a:t>
            </a:r>
          </a:p>
        </p:txBody>
      </p:sp>
      <p:sp>
        <p:nvSpPr>
          <p:cNvPr id="423" name="Making it easier to report, investigate, document, and resolve issues onl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Making it easier to report, investigate, document, and resolve issues online</a:t>
            </a:r>
          </a:p>
        </p:txBody>
      </p:sp>
      <p:sp>
        <p:nvSpPr>
          <p:cNvPr id="424" name="https://brianlunch.github.io/ConsentAnnotationToolSite/#/study/"/>
          <p:cNvSpPr txBox="1"/>
          <p:nvPr/>
        </p:nvSpPr>
        <p:spPr>
          <a:xfrm>
            <a:off x="7551267" y="3353677"/>
            <a:ext cx="9281466"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2" invalidUrl="" action="" tgtFrame="" tooltip="" history="1" highlightClick="0" endSnd="0"/>
              </a:rPr>
              <a:t>https://brianlunch.github.io/ConsentAnnotationToolSite/#/study/</a:t>
            </a:r>
            <a:r>
              <a:t> </a:t>
            </a:r>
          </a:p>
        </p:txBody>
      </p:sp>
      <p:pic>
        <p:nvPicPr>
          <p:cNvPr id="425" name="Image" descr="Image"/>
          <p:cNvPicPr>
            <a:picLocks noChangeAspect="1"/>
          </p:cNvPicPr>
          <p:nvPr/>
        </p:nvPicPr>
        <p:blipFill>
          <a:blip r:embed="rId3">
            <a:extLst/>
          </a:blip>
          <a:stretch>
            <a:fillRect/>
          </a:stretch>
        </p:blipFill>
        <p:spPr>
          <a:xfrm>
            <a:off x="2162232" y="4674600"/>
            <a:ext cx="11658601" cy="7073901"/>
          </a:xfrm>
          <a:prstGeom prst="rect">
            <a:avLst/>
          </a:prstGeom>
          <a:ln w="12700">
            <a:miter lim="400000"/>
          </a:ln>
        </p:spPr>
      </p:pic>
      <p:pic>
        <p:nvPicPr>
          <p:cNvPr id="426" name="Image" descr="Image"/>
          <p:cNvPicPr>
            <a:picLocks noChangeAspect="1"/>
          </p:cNvPicPr>
          <p:nvPr/>
        </p:nvPicPr>
        <p:blipFill>
          <a:blip r:embed="rId4">
            <a:extLst/>
          </a:blip>
          <a:stretch>
            <a:fillRect/>
          </a:stretch>
        </p:blipFill>
        <p:spPr>
          <a:xfrm>
            <a:off x="14428909" y="4045847"/>
            <a:ext cx="12322731" cy="8331407"/>
          </a:xfrm>
          <a:prstGeom prst="rect">
            <a:avLst/>
          </a:prstGeom>
          <a:ln w="12700">
            <a:miter lim="400000"/>
          </a:ln>
        </p:spPr>
      </p:pic>
      <p:sp>
        <p:nvSpPr>
          <p:cNvPr id="427" name="Slide Number"/>
          <p:cNvSpPr txBox="1"/>
          <p:nvPr>
            <p:ph type="sldNum" sz="quarter" idx="2"/>
          </p:nvPr>
        </p:nvSpPr>
        <p:spPr>
          <a:xfrm>
            <a:off x="11987402" y="12700000"/>
            <a:ext cx="416815"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Harshvardhan J. Pandit…"/>
          <p:cNvSpPr txBox="1"/>
          <p:nvPr>
            <p:ph type="body" idx="21"/>
          </p:nvPr>
        </p:nvSpPr>
        <p:spPr>
          <a:xfrm>
            <a:off x="1219200" y="9033123"/>
            <a:ext cx="21945599" cy="3558830"/>
          </a:xfrm>
          <a:prstGeom prst="rect">
            <a:avLst/>
          </a:prstGeom>
          <a:extLst>
            <a:ext uri="{C572A759-6A51-4108-AA02-DFA0A04FC94B}">
              <ma14:wrappingTextBoxFlag xmlns:ma14="http://schemas.microsoft.com/office/mac/drawingml/2011/main" val="1"/>
            </a:ext>
          </a:extLst>
        </p:spPr>
        <p:txBody>
          <a:bodyPr/>
          <a:lstStyle/>
          <a:p>
            <a:pPr>
              <a:defRPr b="1" spc="-36" sz="3600" u="sng">
                <a:latin typeface="Graphik"/>
                <a:ea typeface="Graphik"/>
                <a:cs typeface="Graphik"/>
                <a:sym typeface="Graphik"/>
              </a:defRPr>
            </a:pPr>
            <a:r>
              <a:t>Harshvardhan J. Pandit </a:t>
            </a:r>
          </a:p>
          <a:p>
            <a:pPr>
              <a:defRPr spc="-32" sz="3200"/>
            </a:pPr>
            <a:r>
              <a:rPr u="sng">
                <a:hlinkClick r:id="rId2" invalidUrl="" action="" tgtFrame="" tooltip="" history="1" highlightClick="0" endSnd="0"/>
              </a:rPr>
              <a:t>pandith@tcd.ie</a:t>
            </a:r>
            <a:r>
              <a:t> | @coolharsh55</a:t>
            </a:r>
          </a:p>
          <a:p>
            <a:pPr>
              <a:defRPr spc="-32" sz="3200"/>
            </a:pPr>
          </a:p>
          <a:p>
            <a:pPr>
              <a:defRPr spc="-32" sz="3200"/>
            </a:pPr>
            <a:r>
              <a:t>Regulating Big Tech - Utrecht Uni. | 20 December 2021 | Online/Virtual</a:t>
            </a:r>
          </a:p>
          <a:p>
            <a:pPr>
              <a:defRPr spc="-32" sz="3200"/>
            </a:pPr>
            <a:r>
              <a:t>Slides available at: </a:t>
            </a:r>
            <a:r>
              <a:rPr u="sng">
                <a:hlinkClick r:id="rId3" invalidUrl="" action="" tgtFrame="" tooltip="" history="1" highlightClick="0" endSnd="0"/>
              </a:rPr>
              <a:t>https://harshp.com/research/presentations</a:t>
            </a:r>
            <a:r>
              <a:t> </a:t>
            </a:r>
          </a:p>
        </p:txBody>
      </p:sp>
      <p:sp>
        <p:nvSpPr>
          <p:cNvPr id="430" name="Regulating Processing of Personal Data"/>
          <p:cNvSpPr txBox="1"/>
          <p:nvPr>
            <p:ph type="ctrTitle"/>
          </p:nvPr>
        </p:nvSpPr>
        <p:spPr>
          <a:prstGeom prst="rect">
            <a:avLst/>
          </a:prstGeom>
        </p:spPr>
        <p:txBody>
          <a:bodyPr/>
          <a:lstStyle/>
          <a:p>
            <a:pPr lvl="1" indent="429768" defTabSz="2292095">
              <a:defRPr spc="-120" sz="12032"/>
            </a:pPr>
            <a:r>
              <a:t>Regulating Processing of Personal Data</a:t>
            </a:r>
          </a:p>
        </p:txBody>
      </p:sp>
      <p:sp>
        <p:nvSpPr>
          <p:cNvPr id="431" name="GDPR"/>
          <p:cNvSpPr txBox="1"/>
          <p:nvPr>
            <p:ph type="subTitle" sz="quarter" idx="1"/>
          </p:nvPr>
        </p:nvSpPr>
        <p:spPr>
          <a:xfrm>
            <a:off x="1219200" y="3017794"/>
            <a:ext cx="21945600" cy="2250594"/>
          </a:xfrm>
          <a:prstGeom prst="rect">
            <a:avLst/>
          </a:prstGeom>
        </p:spPr>
        <p:txBody>
          <a:bodyPr/>
          <a:lstStyle/>
          <a:p>
            <a:pPr/>
            <a:r>
              <a:t>GDPR</a:t>
            </a:r>
          </a:p>
        </p:txBody>
      </p:sp>
      <p:pic>
        <p:nvPicPr>
          <p:cNvPr id="432" name="Image" descr="Image"/>
          <p:cNvPicPr>
            <a:picLocks noChangeAspect="1"/>
          </p:cNvPicPr>
          <p:nvPr/>
        </p:nvPicPr>
        <p:blipFill>
          <a:blip r:embed="rId4">
            <a:extLst/>
          </a:blip>
          <a:stretch>
            <a:fillRect/>
          </a:stretch>
        </p:blipFill>
        <p:spPr>
          <a:xfrm>
            <a:off x="249019" y="12905810"/>
            <a:ext cx="1666641" cy="583118"/>
          </a:xfrm>
          <a:prstGeom prst="rect">
            <a:avLst/>
          </a:prstGeom>
          <a:ln w="12700">
            <a:miter lim="400000"/>
          </a:ln>
        </p:spPr>
      </p:pic>
      <p:sp>
        <p:nvSpPr>
          <p:cNvPr id="433" name="Slide Number"/>
          <p:cNvSpPr txBox="1"/>
          <p:nvPr>
            <p:ph type="sldNum" sz="quarter" idx="2"/>
          </p:nvPr>
        </p:nvSpPr>
        <p:spPr>
          <a:xfrm>
            <a:off x="11983338" y="12700000"/>
            <a:ext cx="424943"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GDP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GDPR</a:t>
            </a:r>
          </a:p>
        </p:txBody>
      </p:sp>
      <p:sp>
        <p:nvSpPr>
          <p:cNvPr id="179" name="Personal Data"/>
          <p:cNvSpPr txBox="1"/>
          <p:nvPr>
            <p:ph type="body" sz="half" idx="1"/>
          </p:nvPr>
        </p:nvSpPr>
        <p:spPr>
          <a:prstGeom prst="rect">
            <a:avLst/>
          </a:prstGeom>
        </p:spPr>
        <p:txBody>
          <a:bodyPr/>
          <a:lstStyle>
            <a:lvl1pPr defTabSz="2365248">
              <a:defRPr sz="21728"/>
            </a:lvl1pPr>
          </a:lstStyle>
          <a:p>
            <a:pPr/>
            <a:r>
              <a:t>Personal Data</a:t>
            </a:r>
          </a:p>
        </p:txBody>
      </p:sp>
      <p:sp>
        <p:nvSpPr>
          <p:cNvPr id="180" name="Slide Number"/>
          <p:cNvSpPr txBox="1"/>
          <p:nvPr>
            <p:ph type="sldNum" sz="quarter" idx="2"/>
          </p:nvPr>
        </p:nvSpPr>
        <p:spPr>
          <a:xfrm>
            <a:off x="12056491" y="12700000"/>
            <a:ext cx="27101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ersonal Data"/>
          <p:cNvSpPr txBox="1"/>
          <p:nvPr>
            <p:ph type="title"/>
          </p:nvPr>
        </p:nvSpPr>
        <p:spPr>
          <a:prstGeom prst="rect">
            <a:avLst/>
          </a:prstGeom>
        </p:spPr>
        <p:txBody>
          <a:bodyPr/>
          <a:lstStyle/>
          <a:p>
            <a:pPr/>
            <a:r>
              <a:t>Personal Data</a:t>
            </a:r>
          </a:p>
        </p:txBody>
      </p:sp>
      <p:sp>
        <p:nvSpPr>
          <p:cNvPr id="183" name="Some “definitions” from across the glob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Some “definitions” from across the globe</a:t>
            </a:r>
          </a:p>
        </p:txBody>
      </p:sp>
      <p:sp>
        <p:nvSpPr>
          <p:cNvPr id="184" name="Slide Number"/>
          <p:cNvSpPr txBox="1"/>
          <p:nvPr>
            <p:ph type="sldNum" sz="quarter" idx="2"/>
          </p:nvPr>
        </p:nvSpPr>
        <p:spPr>
          <a:xfrm>
            <a:off x="12064110" y="12700000"/>
            <a:ext cx="26339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personal data’ means any information relating to an identified or identifiable natural person (‘data subject’); an identifiable natural person is one who can be identified, directly or indirectly, in particular by reference to an identifier such as a na"/>
          <p:cNvSpPr txBox="1"/>
          <p:nvPr/>
        </p:nvSpPr>
        <p:spPr>
          <a:xfrm>
            <a:off x="774162" y="5261200"/>
            <a:ext cx="10260170" cy="4898137"/>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lnSpc>
                <a:spcPct val="100000"/>
              </a:lnSpc>
              <a:defRPr sz="3200">
                <a:latin typeface="Graphik"/>
                <a:ea typeface="Graphik"/>
                <a:cs typeface="Graphik"/>
                <a:sym typeface="Graphik"/>
              </a:defRPr>
            </a:pPr>
            <a:r>
              <a:t>‘personal data’ means </a:t>
            </a:r>
            <a:r>
              <a:rPr b="1"/>
              <a:t>any information relating to an identified or identifiable natural person</a:t>
            </a:r>
            <a:r>
              <a:t> (‘data subject’); an identifiable natural person is one who can be identified, directly or indirectly, in particular by reference to an identifier such as a name, an identification number, location data, an online identifier or to one or more factors specific to the physical, physiological, genetic, mental, economic, cultural or social identity of that natural person;</a:t>
            </a:r>
          </a:p>
        </p:txBody>
      </p:sp>
      <p:sp>
        <p:nvSpPr>
          <p:cNvPr id="186" name="GDPR Art.4(1)"/>
          <p:cNvSpPr txBox="1"/>
          <p:nvPr/>
        </p:nvSpPr>
        <p:spPr>
          <a:xfrm>
            <a:off x="7927133" y="10338921"/>
            <a:ext cx="30602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00000"/>
              </a:lnSpc>
              <a:defRPr b="1" sz="3600">
                <a:latin typeface="Times Roman"/>
                <a:ea typeface="Times Roman"/>
                <a:cs typeface="Times Roman"/>
                <a:sym typeface="Times Roman"/>
              </a:defRPr>
            </a:lvl1pPr>
          </a:lstStyle>
          <a:p>
            <a:pPr/>
            <a:r>
              <a:t>GDPR Art.4(1)</a:t>
            </a:r>
          </a:p>
        </p:txBody>
      </p:sp>
      <p:sp>
        <p:nvSpPr>
          <p:cNvPr id="187" name="any information that (a) can be used to identify the PII principal to whom such information relates, or (b) is or might be directly or indirectly linked to a PII principal"/>
          <p:cNvSpPr txBox="1"/>
          <p:nvPr/>
        </p:nvSpPr>
        <p:spPr>
          <a:xfrm>
            <a:off x="12650296" y="4220523"/>
            <a:ext cx="10260170" cy="2231137"/>
          </a:xfrm>
          <a:prstGeom prst="rect">
            <a:avLst/>
          </a:prstGeom>
          <a:solidFill>
            <a:schemeClr val="accent2">
              <a:hueOff val="240640"/>
              <a:satOff val="2542"/>
              <a:lumOff val="-13198"/>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1130300">
              <a:lnSpc>
                <a:spcPct val="100000"/>
              </a:lnSpc>
              <a:defRPr sz="3200">
                <a:solidFill>
                  <a:srgbClr val="FFFFFF"/>
                </a:solidFill>
                <a:latin typeface="Graphik"/>
                <a:ea typeface="Graphik"/>
                <a:cs typeface="Graphik"/>
                <a:sym typeface="Graphik"/>
              </a:defRPr>
            </a:pPr>
            <a:r>
              <a:t>any information that (a) </a:t>
            </a:r>
            <a:r>
              <a:rPr b="1"/>
              <a:t>can be used to identify the PII principal to whom such information relates, or (b) is or might be directly or indirectly linked to a PII principal </a:t>
            </a:r>
          </a:p>
        </p:txBody>
      </p:sp>
      <p:sp>
        <p:nvSpPr>
          <p:cNvPr id="188" name="“Personal information” means information that identifies, relates to, describes, is reasonably capable of being associated with, or could reasonably be linked, directly or indirectly, with a particular consumer or household."/>
          <p:cNvSpPr txBox="1"/>
          <p:nvPr/>
        </p:nvSpPr>
        <p:spPr>
          <a:xfrm>
            <a:off x="12071971" y="8428943"/>
            <a:ext cx="10260170" cy="2764537"/>
          </a:xfrm>
          <a:prstGeom prst="rect">
            <a:avLst/>
          </a:prstGeom>
          <a:solidFill>
            <a:schemeClr val="accent1">
              <a:hueOff val="-245591"/>
              <a:satOff val="13830"/>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lnSpc>
                <a:spcPct val="100000"/>
              </a:lnSpc>
              <a:defRPr sz="3200">
                <a:latin typeface="Graphik"/>
                <a:ea typeface="Graphik"/>
                <a:cs typeface="Graphik"/>
                <a:sym typeface="Graphik"/>
              </a:defRPr>
            </a:pPr>
            <a:r>
              <a:t>“Personal information” means information that </a:t>
            </a:r>
            <a:r>
              <a:rPr b="1"/>
              <a:t>identifies, relates to, describes, is reasonably capable of being associated with, or could reasonably be linked, directly or indirectly</a:t>
            </a:r>
            <a:r>
              <a:t>, with a particular consumer or household.</a:t>
            </a:r>
          </a:p>
        </p:txBody>
      </p:sp>
      <p:sp>
        <p:nvSpPr>
          <p:cNvPr id="189" name="CCPA 1798.140 (o)(1)"/>
          <p:cNvSpPr txBox="1"/>
          <p:nvPr/>
        </p:nvSpPr>
        <p:spPr>
          <a:xfrm>
            <a:off x="17581280" y="11409504"/>
            <a:ext cx="433469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00000"/>
              </a:lnSpc>
              <a:defRPr b="1" sz="3600">
                <a:latin typeface="Times Roman"/>
                <a:ea typeface="Times Roman"/>
                <a:cs typeface="Times Roman"/>
                <a:sym typeface="Times Roman"/>
              </a:defRPr>
            </a:lvl1pPr>
          </a:lstStyle>
          <a:p>
            <a:pPr/>
            <a:r>
              <a:t>CCPA 1798.140 (o)(1)</a:t>
            </a:r>
          </a:p>
        </p:txBody>
      </p:sp>
      <p:sp>
        <p:nvSpPr>
          <p:cNvPr id="190" name="ISO 29100:2011"/>
          <p:cNvSpPr txBox="1"/>
          <p:nvPr/>
        </p:nvSpPr>
        <p:spPr>
          <a:xfrm>
            <a:off x="19681514" y="6631852"/>
            <a:ext cx="32010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00000"/>
              </a:lnSpc>
              <a:defRPr b="1" sz="3600">
                <a:latin typeface="Times Roman"/>
                <a:ea typeface="Times Roman"/>
                <a:cs typeface="Times Roman"/>
                <a:sym typeface="Times Roman"/>
              </a:defRPr>
            </a:lvl1pPr>
          </a:lstStyle>
          <a:p>
            <a:pPr/>
            <a:r>
              <a:t>ISO 29100:2011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Personal Data"/>
          <p:cNvSpPr txBox="1"/>
          <p:nvPr>
            <p:ph type="title"/>
          </p:nvPr>
        </p:nvSpPr>
        <p:spPr>
          <a:prstGeom prst="rect">
            <a:avLst/>
          </a:prstGeom>
        </p:spPr>
        <p:txBody>
          <a:bodyPr/>
          <a:lstStyle/>
          <a:p>
            <a:pPr/>
            <a:r>
              <a:t>Personal Data</a:t>
            </a:r>
          </a:p>
        </p:txBody>
      </p:sp>
      <p:sp>
        <p:nvSpPr>
          <p:cNvPr id="193" name="Identifiers: Harsh (name), pandith@tcd.ie (email)…"/>
          <p:cNvSpPr txBox="1"/>
          <p:nvPr>
            <p:ph type="body" idx="1"/>
          </p:nvPr>
        </p:nvSpPr>
        <p:spPr>
          <a:prstGeom prst="rect">
            <a:avLst/>
          </a:prstGeom>
        </p:spPr>
        <p:txBody>
          <a:bodyPr/>
          <a:lstStyle/>
          <a:p>
            <a:pPr marL="1491672" indent="-1491672">
              <a:buClr>
                <a:srgbClr val="000000"/>
              </a:buClr>
              <a:buSzPct val="100000"/>
              <a:buAutoNum type="arabicPeriod" startAt="1"/>
              <a:defRPr spc="-124" sz="6200"/>
            </a:pPr>
            <a:r>
              <a:t>Identifiers: Harsh (name), </a:t>
            </a:r>
            <a:r>
              <a:rPr u="sng">
                <a:hlinkClick r:id="rId2" invalidUrl="" action="" tgtFrame="" tooltip="" history="1" highlightClick="0" endSnd="0"/>
              </a:rPr>
              <a:t>pandith@tcd.ie</a:t>
            </a:r>
            <a:r>
              <a:t> (email)</a:t>
            </a:r>
          </a:p>
          <a:p>
            <a:pPr marL="1491672" indent="-1491672">
              <a:buClr>
                <a:srgbClr val="000000"/>
              </a:buClr>
              <a:buSzPct val="100000"/>
              <a:buAutoNum type="arabicPeriod" startAt="1"/>
              <a:defRPr spc="-124" sz="6200"/>
            </a:pPr>
            <a:r>
              <a:t>Non-identifiers: Black (hair), Brown (eyes), 1.66m (height), etc.</a:t>
            </a:r>
          </a:p>
          <a:p>
            <a:pPr marL="1491672" indent="-1491672">
              <a:buClr>
                <a:srgbClr val="000000"/>
              </a:buClr>
              <a:buSzPct val="100000"/>
              <a:buAutoNum type="arabicPeriod" startAt="1"/>
              <a:defRPr spc="-124" sz="6200"/>
            </a:pPr>
            <a:r>
              <a:t>For a room full of people, combine non-identifier to uniquely identify a person (me) — thus creating an identifier !!!</a:t>
            </a:r>
          </a:p>
          <a:p>
            <a:pPr marL="1491672" indent="-1491672">
              <a:buClr>
                <a:srgbClr val="000000"/>
              </a:buClr>
              <a:buSzPct val="100000"/>
              <a:buAutoNum type="arabicPeriod" startAt="1"/>
              <a:defRPr spc="-124" sz="6200"/>
            </a:pPr>
            <a:r>
              <a:t>Useful technique for </a:t>
            </a:r>
            <a:r>
              <a:rPr>
                <a:solidFill>
                  <a:schemeClr val="accent5"/>
                </a:solidFill>
                <a:latin typeface="Canela Deck Bold"/>
                <a:ea typeface="Canela Deck Bold"/>
                <a:cs typeface="Canela Deck Bold"/>
                <a:sym typeface="Canela Deck Bold"/>
              </a:rPr>
              <a:t>fingerprinting</a:t>
            </a:r>
            <a:r>
              <a:t>, </a:t>
            </a:r>
            <a:r>
              <a:rPr>
                <a:solidFill>
                  <a:schemeClr val="accent4">
                    <a:hueOff val="-904334"/>
                    <a:lumOff val="2953"/>
                  </a:schemeClr>
                </a:solidFill>
                <a:latin typeface="Canela Deck Bold"/>
                <a:ea typeface="Canela Deck Bold"/>
                <a:cs typeface="Canela Deck Bold"/>
                <a:sym typeface="Canela Deck Bold"/>
              </a:rPr>
              <a:t>profiling</a:t>
            </a:r>
            <a:r>
              <a:rPr>
                <a:latin typeface="Canela Deck Bold"/>
                <a:ea typeface="Canela Deck Bold"/>
                <a:cs typeface="Canela Deck Bold"/>
                <a:sym typeface="Canela Deck Bold"/>
              </a:rPr>
              <a:t>, </a:t>
            </a:r>
            <a:r>
              <a:rPr>
                <a:solidFill>
                  <a:schemeClr val="accent1"/>
                </a:solidFill>
                <a:latin typeface="Canela Deck Bold"/>
                <a:ea typeface="Canela Deck Bold"/>
                <a:cs typeface="Canela Deck Bold"/>
                <a:sym typeface="Canela Deck Bold"/>
              </a:rPr>
              <a:t>tracking</a:t>
            </a:r>
          </a:p>
        </p:txBody>
      </p:sp>
      <p:sp>
        <p:nvSpPr>
          <p:cNvPr id="194" name="Identifiers, and Identifia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Identifiers, and Identifiability</a:t>
            </a:r>
          </a:p>
        </p:txBody>
      </p:sp>
      <p:sp>
        <p:nvSpPr>
          <p:cNvPr id="195" name="Slide Number"/>
          <p:cNvSpPr txBox="1"/>
          <p:nvPr>
            <p:ph type="sldNum" sz="quarter" idx="2"/>
          </p:nvPr>
        </p:nvSpPr>
        <p:spPr>
          <a:xfrm>
            <a:off x="12060046" y="12700000"/>
            <a:ext cx="271527"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93">
                                            <p:bg/>
                                          </p:spTgt>
                                        </p:tgtEl>
                                        <p:attrNameLst>
                                          <p:attrName>style.visibility</p:attrName>
                                        </p:attrNameLst>
                                      </p:cBhvr>
                                      <p:to>
                                        <p:strVal val="visible"/>
                                      </p:to>
                                    </p:set>
                                    <p:anim calcmode="lin" valueType="num">
                                      <p:cBhvr>
                                        <p:cTn id="7" dur="500" fill="hold"/>
                                        <p:tgtEl>
                                          <p:spTgt spid="193">
                                            <p:bg/>
                                          </p:spTgt>
                                        </p:tgtEl>
                                        <p:attrNameLst>
                                          <p:attrName>ppt_x</p:attrName>
                                        </p:attrNameLst>
                                      </p:cBhvr>
                                      <p:tavLst>
                                        <p:tav tm="0">
                                          <p:val>
                                            <p:strVal val="0-#ppt_w/2"/>
                                          </p:val>
                                        </p:tav>
                                        <p:tav tm="100000">
                                          <p:val>
                                            <p:strVal val="#ppt_x"/>
                                          </p:val>
                                        </p:tav>
                                      </p:tavLst>
                                    </p:anim>
                                    <p:anim calcmode="lin" valueType="num">
                                      <p:cBhvr>
                                        <p:cTn id="8" dur="500" fill="hold"/>
                                        <p:tgtEl>
                                          <p:spTgt spid="193">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lt" backwards="0">
                                    <p:tmAbs val="0"/>
                                  </p:iterate>
                                  <p:childTnLst>
                                    <p:set>
                                      <p:cBhvr>
                                        <p:cTn id="10" fill="hold"/>
                                        <p:tgtEl>
                                          <p:spTgt spid="193">
                                            <p:txEl>
                                              <p:pRg st="0" end="0"/>
                                            </p:txEl>
                                          </p:spTgt>
                                        </p:tgtEl>
                                        <p:attrNameLst>
                                          <p:attrName>style.visibility</p:attrName>
                                        </p:attrNameLst>
                                      </p:cBhvr>
                                      <p:to>
                                        <p:strVal val="visible"/>
                                      </p:to>
                                    </p:set>
                                    <p:anim calcmode="lin" valueType="num">
                                      <p:cBhvr>
                                        <p:cTn id="11" dur="500" fill="hold"/>
                                        <p:tgtEl>
                                          <p:spTgt spid="193">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19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lt" backwards="0">
                                    <p:tmAbs val="0"/>
                                  </p:iterate>
                                  <p:childTnLst>
                                    <p:set>
                                      <p:cBhvr>
                                        <p:cTn id="16" fill="hold"/>
                                        <p:tgtEl>
                                          <p:spTgt spid="193">
                                            <p:txEl>
                                              <p:pRg st="1" end="1"/>
                                            </p:txEl>
                                          </p:spTgt>
                                        </p:tgtEl>
                                        <p:attrNameLst>
                                          <p:attrName>style.visibility</p:attrName>
                                        </p:attrNameLst>
                                      </p:cBhvr>
                                      <p:to>
                                        <p:strVal val="visible"/>
                                      </p:to>
                                    </p:set>
                                    <p:anim calcmode="lin" valueType="num">
                                      <p:cBhvr>
                                        <p:cTn id="17" dur="500" fill="hold"/>
                                        <p:tgtEl>
                                          <p:spTgt spid="193">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19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lt" backwards="0">
                                    <p:tmAbs val="0"/>
                                  </p:iterate>
                                  <p:childTnLst>
                                    <p:set>
                                      <p:cBhvr>
                                        <p:cTn id="22" fill="hold"/>
                                        <p:tgtEl>
                                          <p:spTgt spid="193">
                                            <p:txEl>
                                              <p:pRg st="2" end="2"/>
                                            </p:txEl>
                                          </p:spTgt>
                                        </p:tgtEl>
                                        <p:attrNameLst>
                                          <p:attrName>style.visibility</p:attrName>
                                        </p:attrNameLst>
                                      </p:cBhvr>
                                      <p:to>
                                        <p:strVal val="visible"/>
                                      </p:to>
                                    </p:set>
                                    <p:anim calcmode="lin" valueType="num">
                                      <p:cBhvr>
                                        <p:cTn id="23" dur="500" fill="hold"/>
                                        <p:tgtEl>
                                          <p:spTgt spid="193">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19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lt" backwards="0">
                                    <p:tmAbs val="0"/>
                                  </p:iterate>
                                  <p:childTnLst>
                                    <p:set>
                                      <p:cBhvr>
                                        <p:cTn id="28" fill="hold"/>
                                        <p:tgtEl>
                                          <p:spTgt spid="193">
                                            <p:txEl>
                                              <p:pRg st="3" end="3"/>
                                            </p:txEl>
                                          </p:spTgt>
                                        </p:tgtEl>
                                        <p:attrNameLst>
                                          <p:attrName>style.visibility</p:attrName>
                                        </p:attrNameLst>
                                      </p:cBhvr>
                                      <p:to>
                                        <p:strVal val="visible"/>
                                      </p:to>
                                    </p:set>
                                    <p:anim calcmode="lin" valueType="num">
                                      <p:cBhvr>
                                        <p:cTn id="29" dur="500" fill="hold"/>
                                        <p:tgtEl>
                                          <p:spTgt spid="193">
                                            <p:txEl>
                                              <p:pRg st="3" end="3"/>
                                            </p:txEl>
                                          </p:spTgt>
                                        </p:tgtEl>
                                        <p:attrNameLst>
                                          <p:attrName>ppt_x</p:attrName>
                                        </p:attrNameLst>
                                      </p:cBhvr>
                                      <p:tavLst>
                                        <p:tav tm="0">
                                          <p:val>
                                            <p:strVal val="0-#ppt_w/2"/>
                                          </p:val>
                                        </p:tav>
                                        <p:tav tm="100000">
                                          <p:val>
                                            <p:strVal val="#ppt_x"/>
                                          </p:val>
                                        </p:tav>
                                      </p:tavLst>
                                    </p:anim>
                                    <p:anim calcmode="lin" valueType="num">
                                      <p:cBhvr>
                                        <p:cTn id="30" dur="500" fill="hold"/>
                                        <p:tgtEl>
                                          <p:spTgt spid="19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Q: When is Personal Data not ‘Personal’ anymore?"/>
          <p:cNvSpPr txBox="1"/>
          <p:nvPr>
            <p:ph type="title"/>
          </p:nvPr>
        </p:nvSpPr>
        <p:spPr>
          <a:prstGeom prst="rect">
            <a:avLst/>
          </a:prstGeom>
        </p:spPr>
        <p:txBody>
          <a:bodyPr/>
          <a:lstStyle>
            <a:lvl1pPr defTabSz="2267711">
              <a:defRPr spc="-78" sz="7812"/>
            </a:lvl1pPr>
          </a:lstStyle>
          <a:p>
            <a:pPr/>
            <a:r>
              <a:t>Q: When is Personal Data not ‘Personal’ anymore?</a:t>
            </a:r>
          </a:p>
        </p:txBody>
      </p:sp>
      <p:sp>
        <p:nvSpPr>
          <p:cNvPr id="198" name="Anonymisation is the removal of (some) ‘identifying’ attributes from data…"/>
          <p:cNvSpPr txBox="1"/>
          <p:nvPr>
            <p:ph type="body" idx="1"/>
          </p:nvPr>
        </p:nvSpPr>
        <p:spPr>
          <a:prstGeom prst="rect">
            <a:avLst/>
          </a:prstGeom>
        </p:spPr>
        <p:txBody>
          <a:bodyPr/>
          <a:lstStyle/>
          <a:p>
            <a:pPr marL="436880" indent="-436880" defTabSz="1950671">
              <a:spcBef>
                <a:spcPts val="1900"/>
              </a:spcBef>
              <a:defRPr sz="3520"/>
            </a:pPr>
            <a:r>
              <a:t>Anonymisation is the removal of (some) ‘identifying’ attributes from data</a:t>
            </a:r>
          </a:p>
          <a:p>
            <a:pPr marL="436880" indent="-436880" defTabSz="1950671">
              <a:spcBef>
                <a:spcPts val="1900"/>
              </a:spcBef>
              <a:defRPr sz="3520"/>
            </a:pPr>
            <a:r>
              <a:t>Merely using “</a:t>
            </a:r>
            <a:r>
              <a:rPr>
                <a:latin typeface="Canela Text Bold"/>
                <a:ea typeface="Canela Text Bold"/>
                <a:cs typeface="Canela Text Bold"/>
                <a:sym typeface="Canela Text Bold"/>
              </a:rPr>
              <a:t>anonymisation</a:t>
            </a:r>
            <a:r>
              <a:t>” does not produce anonymised data</a:t>
            </a:r>
          </a:p>
          <a:p>
            <a:pPr marL="436880" indent="-436880" defTabSz="1950671">
              <a:spcBef>
                <a:spcPts val="1900"/>
              </a:spcBef>
              <a:defRPr sz="3520"/>
            </a:pPr>
            <a:r>
              <a:t>It produces ‘</a:t>
            </a:r>
            <a:r>
              <a:rPr>
                <a:latin typeface="Canela Text Bold"/>
                <a:ea typeface="Canela Text Bold"/>
                <a:cs typeface="Canela Text Bold"/>
                <a:sym typeface="Canela Text Bold"/>
              </a:rPr>
              <a:t>pseudo-anonmised</a:t>
            </a:r>
            <a:r>
              <a:t>’ data, which is still personal data</a:t>
            </a:r>
          </a:p>
          <a:p>
            <a:pPr marL="436880" indent="-436880" defTabSz="1950671">
              <a:spcBef>
                <a:spcPts val="1900"/>
              </a:spcBef>
              <a:defRPr sz="3520"/>
            </a:pPr>
            <a:r>
              <a:t>‘Completely anonymised’ if it is </a:t>
            </a:r>
            <a:r>
              <a:rPr>
                <a:latin typeface="Canela Text Bold"/>
                <a:ea typeface="Canela Text Bold"/>
                <a:cs typeface="Canela Text Bold"/>
                <a:sym typeface="Canela Text Bold"/>
              </a:rPr>
              <a:t>not identifiable</a:t>
            </a:r>
          </a:p>
          <a:p>
            <a:pPr marL="436880" indent="-436880" defTabSz="1950671">
              <a:spcBef>
                <a:spcPts val="1900"/>
              </a:spcBef>
              <a:defRPr sz="3520"/>
            </a:pPr>
            <a:r>
              <a:t>E.g.</a:t>
            </a:r>
          </a:p>
          <a:p>
            <a:pPr lvl="1" marL="873760" indent="-436880" defTabSz="1950671">
              <a:spcBef>
                <a:spcPts val="1900"/>
              </a:spcBef>
              <a:defRPr sz="3520"/>
            </a:pPr>
            <a:r>
              <a:t>Your exact location = personal data</a:t>
            </a:r>
          </a:p>
          <a:p>
            <a:pPr lvl="1" marL="873760" indent="-436880" defTabSz="1950671">
              <a:spcBef>
                <a:spcPts val="1900"/>
              </a:spcBef>
              <a:defRPr sz="3520"/>
            </a:pPr>
            <a:r>
              <a:t>approx. house = still personal data</a:t>
            </a:r>
          </a:p>
          <a:p>
            <a:pPr lvl="1" marL="873760" indent="-436880" defTabSz="1950671">
              <a:spcBef>
                <a:spcPts val="1900"/>
              </a:spcBef>
              <a:defRPr sz="3520"/>
            </a:pPr>
            <a:r>
              <a:t>approx. area = still personal data, but less</a:t>
            </a:r>
          </a:p>
          <a:p>
            <a:pPr lvl="1" marL="873760" indent="-436880" defTabSz="1950671">
              <a:spcBef>
                <a:spcPts val="1900"/>
              </a:spcBef>
              <a:defRPr sz="3520"/>
            </a:pPr>
            <a:r>
              <a:t>City =  still personal data, but lesser</a:t>
            </a:r>
          </a:p>
          <a:p>
            <a:pPr lvl="1" marL="873760" indent="-436880" defTabSz="1950671">
              <a:spcBef>
                <a:spcPts val="1900"/>
              </a:spcBef>
              <a:defRPr sz="3520"/>
            </a:pPr>
            <a:r>
              <a:t>Country = anonymised, kind of</a:t>
            </a:r>
          </a:p>
        </p:txBody>
      </p:sp>
      <p:sp>
        <p:nvSpPr>
          <p:cNvPr id="199" name="Ans: When it is (completely) anonymi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Ans: When it is (completely) anonymised</a:t>
            </a:r>
          </a:p>
        </p:txBody>
      </p:sp>
      <p:sp>
        <p:nvSpPr>
          <p:cNvPr id="200" name="Slide Number"/>
          <p:cNvSpPr txBox="1"/>
          <p:nvPr>
            <p:ph type="sldNum" sz="quarter" idx="2"/>
          </p:nvPr>
        </p:nvSpPr>
        <p:spPr>
          <a:xfrm>
            <a:off x="12068174" y="12700000"/>
            <a:ext cx="24765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Image" descr="Image"/>
          <p:cNvPicPr>
            <a:picLocks noChangeAspect="1"/>
          </p:cNvPicPr>
          <p:nvPr/>
        </p:nvPicPr>
        <p:blipFill>
          <a:blip r:embed="rId2">
            <a:extLst/>
          </a:blip>
          <a:stretch>
            <a:fillRect/>
          </a:stretch>
        </p:blipFill>
        <p:spPr>
          <a:xfrm>
            <a:off x="15255989" y="7448298"/>
            <a:ext cx="7823201" cy="51435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Q: When is Anonymised Data not Anonymised?"/>
          <p:cNvSpPr txBox="1"/>
          <p:nvPr>
            <p:ph type="title"/>
          </p:nvPr>
        </p:nvSpPr>
        <p:spPr>
          <a:prstGeom prst="rect">
            <a:avLst/>
          </a:prstGeom>
        </p:spPr>
        <p:txBody>
          <a:bodyPr/>
          <a:lstStyle>
            <a:lvl1pPr defTabSz="2389632">
              <a:defRPr spc="-82" sz="8232"/>
            </a:lvl1pPr>
          </a:lstStyle>
          <a:p>
            <a:pPr/>
            <a:r>
              <a:t>Q: When is Anonymised Data not Anonymised?</a:t>
            </a:r>
          </a:p>
        </p:txBody>
      </p:sp>
      <p:sp>
        <p:nvSpPr>
          <p:cNvPr id="204" name="Data is anonymised, i.e. all identifiers like names and emails are removed…"/>
          <p:cNvSpPr txBox="1"/>
          <p:nvPr>
            <p:ph type="body" idx="1"/>
          </p:nvPr>
        </p:nvSpPr>
        <p:spPr>
          <a:prstGeom prst="rect">
            <a:avLst/>
          </a:prstGeom>
        </p:spPr>
        <p:txBody>
          <a:bodyPr/>
          <a:lstStyle/>
          <a:p>
            <a:pPr/>
            <a:r>
              <a:t>Data is anonymised, i.e. all identifiers like names and emails are removed</a:t>
            </a:r>
          </a:p>
          <a:p>
            <a:pPr/>
            <a:r>
              <a:t>But using a ‘combination’ of remaining data points, a person is still identified</a:t>
            </a:r>
          </a:p>
          <a:p>
            <a:pPr/>
            <a:r>
              <a:t>Since </a:t>
            </a:r>
            <a:r>
              <a:rPr>
                <a:latin typeface="Canela Text Bold"/>
                <a:ea typeface="Canela Text Bold"/>
                <a:cs typeface="Canela Text Bold"/>
                <a:sym typeface="Canela Text Bold"/>
              </a:rPr>
              <a:t>re-identification</a:t>
            </a:r>
            <a:r>
              <a:t> is possible, its not ‘</a:t>
            </a:r>
            <a:r>
              <a:rPr>
                <a:latin typeface="Canela Text Bold"/>
                <a:ea typeface="Canela Text Bold"/>
                <a:cs typeface="Canela Text Bold"/>
                <a:sym typeface="Canela Text Bold"/>
              </a:rPr>
              <a:t>fully anonymised</a:t>
            </a:r>
            <a:r>
              <a:t>’</a:t>
            </a:r>
          </a:p>
          <a:p>
            <a:pPr/>
            <a:r>
              <a:t>‘Exploits’</a:t>
            </a:r>
          </a:p>
          <a:p>
            <a:pPr lvl="1"/>
            <a:r>
              <a:t>Aggregated location — person’s routines are unique</a:t>
            </a:r>
          </a:p>
          <a:p>
            <a:pPr lvl="1"/>
            <a:r>
              <a:t>Voting and voters data</a:t>
            </a:r>
          </a:p>
          <a:p>
            <a:pPr lvl="1"/>
            <a:r>
              <a:t>Fingerprinting - browser configurations, preferences</a:t>
            </a:r>
          </a:p>
          <a:p>
            <a:pPr/>
            <a:r>
              <a:t>GDPR applies to all the above since it is ‘personal data’</a:t>
            </a:r>
          </a:p>
        </p:txBody>
      </p:sp>
      <p:sp>
        <p:nvSpPr>
          <p:cNvPr id="205" name="Ans: When it is possible to ‘re-identify’ using any (practical) means possi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Ans: When it is possible to ‘re-identify’ using any (practical) means possible</a:t>
            </a:r>
          </a:p>
        </p:txBody>
      </p:sp>
      <p:sp>
        <p:nvSpPr>
          <p:cNvPr id="206" name="Slide Number"/>
          <p:cNvSpPr txBox="1"/>
          <p:nvPr>
            <p:ph type="sldNum" sz="quarter" idx="2"/>
          </p:nvPr>
        </p:nvSpPr>
        <p:spPr>
          <a:xfrm>
            <a:off x="12057761" y="12700000"/>
            <a:ext cx="268479"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7" name="Image" descr="Image"/>
          <p:cNvPicPr>
            <a:picLocks noChangeAspect="1"/>
          </p:cNvPicPr>
          <p:nvPr/>
        </p:nvPicPr>
        <p:blipFill>
          <a:blip r:embed="rId2">
            <a:extLst/>
          </a:blip>
          <a:stretch>
            <a:fillRect/>
          </a:stretch>
        </p:blipFill>
        <p:spPr>
          <a:xfrm>
            <a:off x="17786458" y="7356463"/>
            <a:ext cx="5311838" cy="534370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cxnSp>
        <p:nvCxnSpPr>
          <p:cNvPr id="209" name="Connection Line"/>
          <p:cNvCxnSpPr>
            <a:stCxn id="215" idx="0"/>
            <a:endCxn id="212" idx="0"/>
          </p:cNvCxnSpPr>
          <p:nvPr/>
        </p:nvCxnSpPr>
        <p:spPr>
          <a:xfrm flipV="1">
            <a:off x="4349466" y="5097937"/>
            <a:ext cx="4634229" cy="4403216"/>
          </a:xfrm>
          <a:prstGeom prst="straightConnector1">
            <a:avLst/>
          </a:prstGeom>
          <a:ln w="190500" cap="rnd">
            <a:solidFill>
              <a:srgbClr val="45B43B"/>
            </a:solidFill>
            <a:miter lim="400000"/>
          </a:ln>
        </p:spPr>
      </p:cxnSp>
      <p:sp>
        <p:nvSpPr>
          <p:cNvPr id="210" name="Personal Data"/>
          <p:cNvSpPr txBox="1"/>
          <p:nvPr>
            <p:ph type="body" sz="quarter" idx="1"/>
          </p:nvPr>
        </p:nvSpPr>
        <p:spPr>
          <a:xfrm>
            <a:off x="7651375" y="621686"/>
            <a:ext cx="8995585" cy="2289033"/>
          </a:xfrm>
          <a:prstGeom prst="rect">
            <a:avLst/>
          </a:prstGeom>
          <a:solidFill>
            <a:schemeClr val="accent4"/>
          </a:solidFill>
        </p:spPr>
        <p:txBody>
          <a:bodyPr/>
          <a:lstStyle>
            <a:lvl1pPr defTabSz="825500">
              <a:lnSpc>
                <a:spcPct val="100000"/>
              </a:lnSpc>
              <a:defRPr b="1" sz="6200">
                <a:latin typeface="Graphik"/>
                <a:ea typeface="Graphik"/>
                <a:cs typeface="Graphik"/>
                <a:sym typeface="Graphik"/>
              </a:defRPr>
            </a:lvl1pPr>
          </a:lstStyle>
          <a:p>
            <a:pPr/>
            <a:r>
              <a:t>Personal Data</a:t>
            </a:r>
          </a:p>
        </p:txBody>
      </p:sp>
      <p:sp>
        <p:nvSpPr>
          <p:cNvPr id="211" name="Slide Number"/>
          <p:cNvSpPr txBox="1"/>
          <p:nvPr>
            <p:ph type="sldNum" sz="quarter" idx="2"/>
          </p:nvPr>
        </p:nvSpPr>
        <p:spPr>
          <a:xfrm>
            <a:off x="12056109" y="12700000"/>
            <a:ext cx="271781" cy="42926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From Data Subject"/>
          <p:cNvSpPr txBox="1"/>
          <p:nvPr/>
        </p:nvSpPr>
        <p:spPr>
          <a:xfrm>
            <a:off x="6186397" y="4569913"/>
            <a:ext cx="5594595" cy="1056049"/>
          </a:xfrm>
          <a:prstGeom prst="rect">
            <a:avLst/>
          </a:prstGeom>
          <a:solidFill>
            <a:srgbClr val="45B43B"/>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lnSpc>
                <a:spcPct val="100000"/>
              </a:lnSpc>
              <a:defRPr sz="3200">
                <a:latin typeface="Graphik"/>
                <a:ea typeface="Graphik"/>
                <a:cs typeface="Graphik"/>
                <a:sym typeface="Graphik"/>
              </a:defRPr>
            </a:lvl1pPr>
          </a:lstStyle>
          <a:p>
            <a:pPr/>
            <a:r>
              <a:t>From Data Subject</a:t>
            </a:r>
          </a:p>
        </p:txBody>
      </p:sp>
      <p:sp>
        <p:nvSpPr>
          <p:cNvPr id="213" name="Other Sources"/>
          <p:cNvSpPr txBox="1"/>
          <p:nvPr/>
        </p:nvSpPr>
        <p:spPr>
          <a:xfrm>
            <a:off x="13377471" y="6224612"/>
            <a:ext cx="5594595" cy="1056050"/>
          </a:xfrm>
          <a:prstGeom prst="rect">
            <a:avLst/>
          </a:prstGeom>
          <a:solidFill>
            <a:schemeClr val="accent1">
              <a:hueOff val="-245591"/>
              <a:satOff val="13830"/>
              <a:lumOff val="17557"/>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lnSpc>
                <a:spcPct val="100000"/>
              </a:lnSpc>
              <a:defRPr sz="3200">
                <a:latin typeface="Graphik"/>
                <a:ea typeface="Graphik"/>
                <a:cs typeface="Graphik"/>
                <a:sym typeface="Graphik"/>
              </a:defRPr>
            </a:lvl1pPr>
          </a:lstStyle>
          <a:p>
            <a:pPr/>
            <a:r>
              <a:t>Other Sources</a:t>
            </a:r>
          </a:p>
        </p:txBody>
      </p:sp>
      <p:sp>
        <p:nvSpPr>
          <p:cNvPr id="214" name="Given"/>
          <p:cNvSpPr txBox="1"/>
          <p:nvPr/>
        </p:nvSpPr>
        <p:spPr>
          <a:xfrm>
            <a:off x="1054227" y="6627772"/>
            <a:ext cx="5594595" cy="1056050"/>
          </a:xfrm>
          <a:prstGeom prst="rect">
            <a:avLst/>
          </a:prstGeom>
          <a:solidFill>
            <a:schemeClr val="accent2">
              <a:hueOff val="240640"/>
              <a:satOff val="2542"/>
              <a:lumOff val="-13198"/>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130300">
              <a:lnSpc>
                <a:spcPct val="100000"/>
              </a:lnSpc>
              <a:defRPr sz="3200">
                <a:solidFill>
                  <a:srgbClr val="FFFFFF"/>
                </a:solidFill>
                <a:latin typeface="Graphik"/>
                <a:ea typeface="Graphik"/>
                <a:cs typeface="Graphik"/>
                <a:sym typeface="Graphik"/>
              </a:defRPr>
            </a:lvl1pPr>
          </a:lstStyle>
          <a:p>
            <a:pPr/>
            <a:r>
              <a:t>Given</a:t>
            </a:r>
          </a:p>
        </p:txBody>
      </p:sp>
      <p:sp>
        <p:nvSpPr>
          <p:cNvPr id="215" name="Observed"/>
          <p:cNvSpPr txBox="1"/>
          <p:nvPr/>
        </p:nvSpPr>
        <p:spPr>
          <a:xfrm>
            <a:off x="1552169" y="8973128"/>
            <a:ext cx="5594595" cy="1056049"/>
          </a:xfrm>
          <a:prstGeom prst="rect">
            <a:avLst/>
          </a:prstGeom>
          <a:solidFill>
            <a:schemeClr val="accent2">
              <a:hueOff val="240640"/>
              <a:satOff val="2542"/>
              <a:lumOff val="-13198"/>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130300">
              <a:lnSpc>
                <a:spcPct val="100000"/>
              </a:lnSpc>
              <a:defRPr sz="3200">
                <a:solidFill>
                  <a:srgbClr val="FFFFFF"/>
                </a:solidFill>
                <a:latin typeface="Graphik"/>
                <a:ea typeface="Graphik"/>
                <a:cs typeface="Graphik"/>
                <a:sym typeface="Graphik"/>
              </a:defRPr>
            </a:lvl1pPr>
          </a:lstStyle>
          <a:p>
            <a:pPr/>
            <a:r>
              <a:t>Observed</a:t>
            </a:r>
          </a:p>
        </p:txBody>
      </p:sp>
      <p:sp>
        <p:nvSpPr>
          <p:cNvPr id="216" name="Inferred"/>
          <p:cNvSpPr txBox="1"/>
          <p:nvPr/>
        </p:nvSpPr>
        <p:spPr>
          <a:xfrm>
            <a:off x="7737595" y="7468403"/>
            <a:ext cx="5594596" cy="1056050"/>
          </a:xfrm>
          <a:prstGeom prst="rect">
            <a:avLst/>
          </a:prstGeom>
          <a:solidFill>
            <a:schemeClr val="accent2">
              <a:hueOff val="240640"/>
              <a:satOff val="2542"/>
              <a:lumOff val="-13198"/>
            </a:schemeClr>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130300">
              <a:lnSpc>
                <a:spcPct val="100000"/>
              </a:lnSpc>
              <a:defRPr sz="3200">
                <a:solidFill>
                  <a:srgbClr val="FFFFFF"/>
                </a:solidFill>
                <a:latin typeface="Graphik"/>
                <a:ea typeface="Graphik"/>
                <a:cs typeface="Graphik"/>
                <a:sym typeface="Graphik"/>
              </a:defRPr>
            </a:lvl1pPr>
          </a:lstStyle>
          <a:p>
            <a:pPr/>
            <a:r>
              <a:t>Inferred</a:t>
            </a:r>
          </a:p>
        </p:txBody>
      </p:sp>
      <p:sp>
        <p:nvSpPr>
          <p:cNvPr id="217" name="Third-Party"/>
          <p:cNvSpPr txBox="1"/>
          <p:nvPr/>
        </p:nvSpPr>
        <p:spPr>
          <a:xfrm>
            <a:off x="10992248" y="10766352"/>
            <a:ext cx="5594595" cy="1056049"/>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130300">
              <a:lnSpc>
                <a:spcPct val="100000"/>
              </a:lnSpc>
              <a:defRPr sz="3200">
                <a:solidFill>
                  <a:srgbClr val="FFFFFF"/>
                </a:solidFill>
                <a:latin typeface="Graphik"/>
                <a:ea typeface="Graphik"/>
                <a:cs typeface="Graphik"/>
                <a:sym typeface="Graphik"/>
              </a:defRPr>
            </a:lvl1pPr>
          </a:lstStyle>
          <a:p>
            <a:pPr/>
            <a:r>
              <a:t>Third-Party</a:t>
            </a:r>
          </a:p>
        </p:txBody>
      </p:sp>
      <p:sp>
        <p:nvSpPr>
          <p:cNvPr id="218" name="Public"/>
          <p:cNvSpPr txBox="1"/>
          <p:nvPr/>
        </p:nvSpPr>
        <p:spPr>
          <a:xfrm>
            <a:off x="17735177" y="9121919"/>
            <a:ext cx="5594596" cy="1056049"/>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1130300">
              <a:lnSpc>
                <a:spcPct val="100000"/>
              </a:lnSpc>
              <a:defRPr sz="3200">
                <a:solidFill>
                  <a:srgbClr val="FFFFFF"/>
                </a:solidFill>
                <a:latin typeface="Graphik"/>
                <a:ea typeface="Graphik"/>
                <a:cs typeface="Graphik"/>
                <a:sym typeface="Graphik"/>
              </a:defRPr>
            </a:lvl1pPr>
          </a:lstStyle>
          <a:p>
            <a:pPr/>
            <a:r>
              <a:t>Public</a:t>
            </a:r>
          </a:p>
        </p:txBody>
      </p:sp>
      <p:cxnSp>
        <p:nvCxnSpPr>
          <p:cNvPr id="219" name="Connection Line"/>
          <p:cNvCxnSpPr>
            <a:stCxn id="212" idx="0"/>
            <a:endCxn id="210" idx="0"/>
          </p:cNvCxnSpPr>
          <p:nvPr/>
        </p:nvCxnSpPr>
        <p:spPr>
          <a:xfrm flipV="1">
            <a:off x="8983694" y="1766202"/>
            <a:ext cx="3165474" cy="3331736"/>
          </a:xfrm>
          <a:prstGeom prst="straightConnector1">
            <a:avLst/>
          </a:prstGeom>
          <a:ln w="190500" cap="rnd">
            <a:solidFill>
              <a:srgbClr val="45B43B"/>
            </a:solidFill>
            <a:miter lim="400000"/>
          </a:ln>
        </p:spPr>
      </p:cxnSp>
      <p:cxnSp>
        <p:nvCxnSpPr>
          <p:cNvPr id="220" name="Connection Line"/>
          <p:cNvCxnSpPr>
            <a:stCxn id="213" idx="0"/>
            <a:endCxn id="210" idx="0"/>
          </p:cNvCxnSpPr>
          <p:nvPr/>
        </p:nvCxnSpPr>
        <p:spPr>
          <a:xfrm flipH="1" flipV="1">
            <a:off x="12149167" y="1766202"/>
            <a:ext cx="4025602" cy="4986436"/>
          </a:xfrm>
          <a:prstGeom prst="straightConnector1">
            <a:avLst/>
          </a:prstGeom>
          <a:ln w="190500" cap="rnd">
            <a:solidFill>
              <a:schemeClr val="accent1">
                <a:hueOff val="-245591"/>
                <a:satOff val="13830"/>
                <a:lumOff val="17557"/>
              </a:schemeClr>
            </a:solidFill>
            <a:miter lim="400000"/>
          </a:ln>
        </p:spPr>
      </p:cxnSp>
      <p:cxnSp>
        <p:nvCxnSpPr>
          <p:cNvPr id="221" name="Connection Line"/>
          <p:cNvCxnSpPr>
            <a:stCxn id="214" idx="0"/>
            <a:endCxn id="212" idx="0"/>
          </p:cNvCxnSpPr>
          <p:nvPr/>
        </p:nvCxnSpPr>
        <p:spPr>
          <a:xfrm flipV="1">
            <a:off x="3851524" y="5097937"/>
            <a:ext cx="5132171" cy="2057861"/>
          </a:xfrm>
          <a:prstGeom prst="straightConnector1">
            <a:avLst/>
          </a:prstGeom>
          <a:ln w="190500" cap="rnd">
            <a:solidFill>
              <a:srgbClr val="45B43B"/>
            </a:solidFill>
            <a:miter lim="400000"/>
          </a:ln>
        </p:spPr>
      </p:cxnSp>
      <p:cxnSp>
        <p:nvCxnSpPr>
          <p:cNvPr id="222" name="Connection Line"/>
          <p:cNvCxnSpPr>
            <a:stCxn id="216" idx="0"/>
            <a:endCxn id="212" idx="0"/>
          </p:cNvCxnSpPr>
          <p:nvPr/>
        </p:nvCxnSpPr>
        <p:spPr>
          <a:xfrm flipH="1" flipV="1">
            <a:off x="8983694" y="5097937"/>
            <a:ext cx="1551200" cy="2898492"/>
          </a:xfrm>
          <a:prstGeom prst="straightConnector1">
            <a:avLst/>
          </a:prstGeom>
          <a:ln w="190500" cap="rnd">
            <a:solidFill>
              <a:srgbClr val="45B43B"/>
            </a:solidFill>
            <a:miter lim="400000"/>
          </a:ln>
        </p:spPr>
      </p:cxnSp>
      <p:cxnSp>
        <p:nvCxnSpPr>
          <p:cNvPr id="223" name="Connection Line"/>
          <p:cNvCxnSpPr>
            <a:stCxn id="218" idx="0"/>
            <a:endCxn id="213" idx="0"/>
          </p:cNvCxnSpPr>
          <p:nvPr/>
        </p:nvCxnSpPr>
        <p:spPr>
          <a:xfrm flipH="1" flipV="1">
            <a:off x="16174768" y="6752637"/>
            <a:ext cx="4357708" cy="2897307"/>
          </a:xfrm>
          <a:prstGeom prst="straightConnector1">
            <a:avLst/>
          </a:prstGeom>
          <a:ln w="190500" cap="rnd">
            <a:solidFill>
              <a:schemeClr val="accent1">
                <a:hueOff val="-245591"/>
                <a:satOff val="13830"/>
                <a:lumOff val="17557"/>
              </a:schemeClr>
            </a:solidFill>
            <a:miter lim="400000"/>
          </a:ln>
        </p:spPr>
      </p:cxnSp>
      <p:cxnSp>
        <p:nvCxnSpPr>
          <p:cNvPr id="224" name="Connection Line"/>
          <p:cNvCxnSpPr>
            <a:stCxn id="217" idx="0"/>
            <a:endCxn id="213" idx="0"/>
          </p:cNvCxnSpPr>
          <p:nvPr/>
        </p:nvCxnSpPr>
        <p:spPr>
          <a:xfrm flipV="1">
            <a:off x="13789545" y="6752637"/>
            <a:ext cx="2385224" cy="4541740"/>
          </a:xfrm>
          <a:prstGeom prst="straightConnector1">
            <a:avLst/>
          </a:prstGeom>
          <a:ln w="190500" cap="rnd">
            <a:solidFill>
              <a:schemeClr val="accent1">
                <a:hueOff val="-245591"/>
                <a:satOff val="13830"/>
                <a:lumOff val="17557"/>
              </a:schemeClr>
            </a:solidFill>
            <a:miter lim="400000"/>
          </a:ln>
        </p:spPr>
      </p:cxnSp>
      <p:sp>
        <p:nvSpPr>
          <p:cNvPr id="225" name="ClearviewAI"/>
          <p:cNvSpPr txBox="1"/>
          <p:nvPr/>
        </p:nvSpPr>
        <p:spPr>
          <a:xfrm>
            <a:off x="21539852" y="10124759"/>
            <a:ext cx="1784910"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ClearviewAI</a:t>
            </a:r>
          </a:p>
        </p:txBody>
      </p:sp>
      <p:sp>
        <p:nvSpPr>
          <p:cNvPr id="226" name="RTB / Online Advertising"/>
          <p:cNvSpPr txBox="1"/>
          <p:nvPr/>
        </p:nvSpPr>
        <p:spPr>
          <a:xfrm>
            <a:off x="12975209" y="11927250"/>
            <a:ext cx="3570733"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RTB / Online Advertising</a:t>
            </a:r>
          </a:p>
        </p:txBody>
      </p:sp>
      <p:sp>
        <p:nvSpPr>
          <p:cNvPr id="227" name="Email in forms"/>
          <p:cNvSpPr txBox="1"/>
          <p:nvPr/>
        </p:nvSpPr>
        <p:spPr>
          <a:xfrm>
            <a:off x="1127917" y="7718552"/>
            <a:ext cx="2111655"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Email in forms</a:t>
            </a:r>
          </a:p>
        </p:txBody>
      </p:sp>
      <p:sp>
        <p:nvSpPr>
          <p:cNvPr id="228" name="Location via IP"/>
          <p:cNvSpPr txBox="1"/>
          <p:nvPr/>
        </p:nvSpPr>
        <p:spPr>
          <a:xfrm>
            <a:off x="1706531" y="10124759"/>
            <a:ext cx="2196999"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Location via IP</a:t>
            </a:r>
          </a:p>
        </p:txBody>
      </p:sp>
      <p:sp>
        <p:nvSpPr>
          <p:cNvPr id="229" name="Interests via website history"/>
          <p:cNvSpPr txBox="1"/>
          <p:nvPr/>
        </p:nvSpPr>
        <p:spPr>
          <a:xfrm>
            <a:off x="7831181" y="8549219"/>
            <a:ext cx="3952647"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Interests via website history</a:t>
            </a:r>
          </a:p>
        </p:txBody>
      </p:sp>
      <p:sp>
        <p:nvSpPr>
          <p:cNvPr id="230" name="ISO 29184:2020"/>
          <p:cNvSpPr txBox="1"/>
          <p:nvPr/>
        </p:nvSpPr>
        <p:spPr>
          <a:xfrm>
            <a:off x="13440167" y="2277963"/>
            <a:ext cx="2160423"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ISO 29184:2020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